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71" r:id="rId9"/>
    <p:sldId id="272" r:id="rId10"/>
    <p:sldId id="273" r:id="rId11"/>
    <p:sldId id="275" r:id="rId12"/>
    <p:sldId id="278" r:id="rId13"/>
    <p:sldId id="276" r:id="rId14"/>
    <p:sldId id="277" r:id="rId15"/>
    <p:sldId id="279" r:id="rId16"/>
    <p:sldId id="263" r:id="rId17"/>
    <p:sldId id="282" r:id="rId18"/>
    <p:sldId id="283" r:id="rId19"/>
    <p:sldId id="285" r:id="rId20"/>
    <p:sldId id="287" r:id="rId21"/>
    <p:sldId id="289" r:id="rId22"/>
    <p:sldId id="290" r:id="rId23"/>
    <p:sldId id="295" r:id="rId24"/>
    <p:sldId id="305" r:id="rId25"/>
    <p:sldId id="291" r:id="rId26"/>
    <p:sldId id="292" r:id="rId27"/>
    <p:sldId id="294" r:id="rId28"/>
    <p:sldId id="298" r:id="rId29"/>
    <p:sldId id="302" r:id="rId30"/>
    <p:sldId id="300" r:id="rId31"/>
    <p:sldId id="311" r:id="rId32"/>
    <p:sldId id="30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1A0ABE-FA55-0C7F-9E69-CDC12046C119}" name="재형 전" initials="재전" userId="2e487475c567ecd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57FF0-18C5-D582-672F-2A806F57694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5CCD7C-78CD-FC78-2FE4-1D74301C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ABC9FC-2E2F-5B02-52AB-CA11C4E14559}"/>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0D4C3F04-957D-587A-98A6-DE7D77AEB2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2A5BCE-5C1D-E174-7836-6AB645EEA88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16177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E74F6-9997-EA7C-5D93-2700513B65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E9C735-FE20-8027-5A19-D0B8541789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B76CC3-7C56-DEFC-ED8F-D1684BC7EBE3}"/>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A6F62C7A-CAFA-C9A9-060C-4AEEE60ED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BD0C40-3252-A029-FFD7-92573FBAA472}"/>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0636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E12A75-EB7F-440B-D9D2-8013A7C71B6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6CF92-58AC-BD3E-96DE-94148FA9BA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9CA7D-161E-D421-71EB-5BC706434ADF}"/>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7A59485E-8480-4A7C-C735-043EBE6E75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69470-15D5-7243-810A-29E1174A7DD3}"/>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05507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843C5-C9CB-F631-8B3B-C469AF6DA0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81AB83-7661-962A-8385-379462D926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6C7FB-4CA1-DB1C-9EC8-EB05CDF439A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6AC59E04-7595-6382-BE71-C272F447A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8C4244-AFC6-A70C-2FAF-BBCBF618D68C}"/>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21112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D100FF-91B4-77FA-277E-B211A2031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F8807-7884-8EDF-DC3E-4C590B0084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12577-E6A6-96AE-31AF-ACC0F6AE4F9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2330417F-1826-EEE7-6F05-B954D4D6A4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DFC6A9-CC89-28E4-07A2-3A91886B02D9}"/>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8307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14AD-0AFD-3619-8080-24C0CCC51F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A630CB-F6BA-BF45-7476-D69621B320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B10B77-A84F-F1BE-6823-FD473D12DE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BD788A-DE19-F344-1E4E-E88EAC89E80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B63B1DA4-2D62-1C44-7030-474B2B5B90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BF36E6-EA9B-F28A-E6B6-D210E28A9D8A}"/>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42379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005D7-B071-3052-F3EB-FDCDD6DC1A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AC0961-6844-135E-2F4D-67DCE995C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0FA78E9-48A2-DC30-7988-51756CAD37F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DA56C5-799B-F39B-3BDB-8B33429B5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E82629-8E24-F5E3-04E4-9BCD90FF3A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199369-35F7-51D5-8B1B-3574504BCBF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8" name="フッター プレースホルダー 7">
            <a:extLst>
              <a:ext uri="{FF2B5EF4-FFF2-40B4-BE49-F238E27FC236}">
                <a16:creationId xmlns:a16="http://schemas.microsoft.com/office/drawing/2014/main" id="{22921F56-B02A-4FAF-B577-9CAC60A080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F10A6FB-F6D4-7B56-EC09-B2AF66DD6E56}"/>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4156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0F84E-7DBE-C5F1-3605-6E5885DF45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E68C6D-5C43-9178-A061-A59E39F79BD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4" name="フッター プレースホルダー 3">
            <a:extLst>
              <a:ext uri="{FF2B5EF4-FFF2-40B4-BE49-F238E27FC236}">
                <a16:creationId xmlns:a16="http://schemas.microsoft.com/office/drawing/2014/main" id="{7B51798F-802E-E636-CE91-846222342F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DF795DB-B690-F174-B492-FA16FB800E7E}"/>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9717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BABD0-6B45-40D2-242D-EDF7195E0B5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3" name="フッター プレースホルダー 2">
            <a:extLst>
              <a:ext uri="{FF2B5EF4-FFF2-40B4-BE49-F238E27FC236}">
                <a16:creationId xmlns:a16="http://schemas.microsoft.com/office/drawing/2014/main" id="{B03156EE-0FF0-B360-B952-395CC94FD3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EB78AE6-2C08-9C18-FE24-BD3424D8383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77955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6F319-D46D-C73A-96FC-257A7B448E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8A6A2F-53A1-F980-71DE-7853063C3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9953A6-E2FB-1C09-EAB5-C161ACF8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D0C6C-EFD3-1FF9-3395-5F12C5D4B0CA}"/>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21671C89-2B15-A457-5A26-B61E30E36E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2E0327-5B7E-009E-8850-AB35FD7D1CB0}"/>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77897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D39E7-749C-2721-125A-73669B7C7E7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0A3786-0997-F25C-323F-672337E8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1E7EEE-6145-1321-3D0E-47DEB41DB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7A02EEF-1BDE-2EF1-1833-1077C236B97B}"/>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378BE8E9-9CBF-1F98-DE17-8FF892185B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89BD6-BF94-7907-D4B6-81FB2C048FFD}"/>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86608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E0B21F5-6D4F-EB46-87F4-2F8595BD9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18BB39-20D2-F501-CC32-DF85A1B6F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BAC25A-240D-1EA3-2BB3-55C295B5E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15E2D3D2-456B-FB62-8CEF-A9BD6013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7D4378-D103-593D-4BB9-A7CF91109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46844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bolbbal/JP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hyperlink" Target="https://github.com/bolbbal/JPAT"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EF965A-B49D-D3AC-8C53-422E7C231095}"/>
              </a:ext>
            </a:extLst>
          </p:cNvPr>
          <p:cNvSpPr txBox="1"/>
          <p:nvPr/>
        </p:nvSpPr>
        <p:spPr>
          <a:xfrm>
            <a:off x="2759413" y="2521059"/>
            <a:ext cx="6673174" cy="1754326"/>
          </a:xfrm>
          <a:prstGeom prst="rect">
            <a:avLst/>
          </a:prstGeom>
          <a:noFill/>
        </p:spPr>
        <p:txBody>
          <a:bodyPr wrap="square" rtlCol="0">
            <a:spAutoFit/>
          </a:bodyPr>
          <a:lstStyle/>
          <a:p>
            <a:pPr algn="ctr"/>
            <a:r>
              <a:rPr kumimoji="1" lang="ja-JP" altLang="en-US" sz="2800" dirty="0">
                <a:latin typeface="MS Mincho" panose="02020609040205080304" pitchFamily="49" charset="-128"/>
                <a:ea typeface="MS Mincho" panose="02020609040205080304" pitchFamily="49" charset="-128"/>
              </a:rPr>
              <a:t>チェヨンウク</a:t>
            </a:r>
            <a:r>
              <a:rPr kumimoji="1" lang="en-US" altLang="ja-JP" sz="4000" dirty="0">
                <a:latin typeface="MS Mincho" panose="02020609040205080304" pitchFamily="49" charset="-128"/>
                <a:ea typeface="MS Mincho" panose="02020609040205080304" pitchFamily="49" charset="-128"/>
              </a:rPr>
              <a:t/>
            </a:r>
            <a:br>
              <a:rPr kumimoji="1" lang="en-US" altLang="ja-JP" sz="4000" dirty="0">
                <a:latin typeface="MS Mincho" panose="02020609040205080304" pitchFamily="49" charset="-128"/>
                <a:ea typeface="MS Mincho" panose="02020609040205080304" pitchFamily="49" charset="-128"/>
              </a:rPr>
            </a:br>
            <a:r>
              <a:rPr kumimoji="1" lang="ja-JP" altLang="en-US" sz="4400" b="1" dirty="0">
                <a:latin typeface="MS Mincho" panose="02020609040205080304" pitchFamily="49" charset="-128"/>
                <a:ea typeface="MS Mincho" panose="02020609040205080304" pitchFamily="49" charset="-128"/>
              </a:rPr>
              <a:t>個人プロジェクト</a:t>
            </a:r>
            <a:endParaRPr kumimoji="1" lang="en-US" altLang="ja-JP" sz="4400" b="1" dirty="0">
              <a:latin typeface="MS Mincho" panose="02020609040205080304" pitchFamily="49" charset="-128"/>
              <a:ea typeface="MS Mincho" panose="02020609040205080304" pitchFamily="49" charset="-128"/>
            </a:endParaRPr>
          </a:p>
          <a:p>
            <a:pPr algn="ctr"/>
            <a:r>
              <a:rPr lang="ja-JP" altLang="en-US" sz="3600" dirty="0">
                <a:latin typeface="MS Mincho" panose="02020609040205080304" pitchFamily="49" charset="-128"/>
                <a:ea typeface="MS Mincho" panose="02020609040205080304" pitchFamily="49" charset="-128"/>
              </a:rPr>
              <a:t>ポートフォリオ</a:t>
            </a:r>
            <a:endParaRPr kumimoji="1" lang="en-US" altLang="ja-JP" sz="3600"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9E66DCEB-AB62-C41E-0F28-5C7F7033310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EE7F2D1-DFB9-1F06-C58D-E06EE8C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4172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3F70-CB5D-84D7-3D19-B8FC97AEE7E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40193FE-E67B-86DA-EE28-824330CBB9A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30962A3-6EA0-6978-4F60-5CD365AA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232E842-261A-F92A-09BD-DDC3ED2CA454}"/>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2A925C5B-7B80-290D-357A-E05A39A97E03}"/>
              </a:ext>
            </a:extLst>
          </p:cNvPr>
          <p:cNvGraphicFramePr>
            <a:graphicFrameLocks noGrp="1"/>
          </p:cNvGraphicFramePr>
          <p:nvPr>
            <p:extLst>
              <p:ext uri="{D42A27DB-BD31-4B8C-83A1-F6EECF244321}">
                <p14:modId xmlns:p14="http://schemas.microsoft.com/office/powerpoint/2010/main" val="2776854235"/>
              </p:ext>
            </p:extLst>
          </p:nvPr>
        </p:nvGraphicFramePr>
        <p:xfrm>
          <a:off x="301556" y="2013106"/>
          <a:ext cx="11585644" cy="362733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867100">
                  <a:extLst>
                    <a:ext uri="{9D8B030D-6E8A-4147-A177-3AD203B41FA5}">
                      <a16:colId xmlns:a16="http://schemas.microsoft.com/office/drawing/2014/main" val="4238660362"/>
                    </a:ext>
                  </a:extLst>
                </a:gridCol>
                <a:gridCol w="5245768">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プロフィールページに移動</a:t>
                      </a: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イメージプレビュー</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ユーザーが自分のプロフィールに保存したがるのイメージをアップロードする際に表示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/users/userUpdate.do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ユーザーが変えたパスワードやニックネームや</a:t>
                      </a:r>
                      <a:endParaRPr kumimoji="1" lang="en-US" altLang="ja-JP" dirty="0">
                        <a:solidFill>
                          <a:schemeClr val="tx1"/>
                        </a:solidFill>
                        <a:latin typeface="MS Mincho" panose="02020609040205080304" pitchFamily="49" charset="-128"/>
                        <a:ea typeface="MS Mincho" panose="02020609040205080304" pitchFamily="49" charset="-128"/>
                      </a:endParaRPr>
                    </a:p>
                    <a:p>
                      <a:r>
                        <a:rPr kumimoji="1" lang="ja-JP" altLang="en-US" dirty="0">
                          <a:solidFill>
                            <a:schemeClr val="tx1"/>
                          </a:solidFill>
                          <a:latin typeface="MS Mincho" panose="02020609040205080304" pitchFamily="49" charset="-128"/>
                          <a:ea typeface="MS Mincho" panose="02020609040205080304" pitchFamily="49" charset="-128"/>
                        </a:rPr>
                        <a:t>イメージなどを保存</a:t>
                      </a: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セッションのパスワードを確認後、</a:t>
                      </a:r>
                      <a:r>
                        <a:rPr lang="en-US" altLang="ja-JP" dirty="0">
                          <a:latin typeface="MS Mincho" panose="02020609040205080304" pitchFamily="49" charset="-128"/>
                          <a:ea typeface="MS Mincho" panose="02020609040205080304" pitchFamily="49"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confirm</a:t>
                      </a:r>
                      <a:r>
                        <a:rPr lang="ja-JP" altLang="en-US" dirty="0">
                          <a:latin typeface="MS Mincho" panose="02020609040205080304" pitchFamily="49" charset="-128"/>
                          <a:ea typeface="MS Mincho" panose="02020609040205080304" pitchFamily="49" charset="-128"/>
                        </a:rPr>
                        <a:t>を通じてもう一度確認し、結果を返す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テーブルから該当ユーザーの情報を削除し、インデックスページに移動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5A0F99E5-0BF1-A5F1-FB5F-F2CC0CC5621B}"/>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951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FE2B-B806-EEB1-6F49-3780F54C879A}"/>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8EF6B5E-AD63-5978-A696-5D9EB0155D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744B519C-5671-DF34-519B-2EB6D19EA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5E4EC11F-F84D-B9EF-BBD6-D9E5E1E96937}"/>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F00E5199-6EBD-41DD-3946-7F05E9D616DE}"/>
              </a:ext>
            </a:extLst>
          </p:cNvPr>
          <p:cNvGraphicFramePr>
            <a:graphicFrameLocks noGrp="1"/>
          </p:cNvGraphicFramePr>
          <p:nvPr>
            <p:extLst>
              <p:ext uri="{D42A27DB-BD31-4B8C-83A1-F6EECF244321}">
                <p14:modId xmlns:p14="http://schemas.microsoft.com/office/powerpoint/2010/main" val="3892941068"/>
              </p:ext>
            </p:extLst>
          </p:nvPr>
        </p:nvGraphicFramePr>
        <p:xfrm>
          <a:off x="301556" y="2013106"/>
          <a:ext cx="11585644" cy="32046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人気投稿一覧表示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/posts/best.do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推薦数が</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以上の投稿一覧ページに移動</a:t>
                      </a:r>
                      <a:endParaRPr lang="en-US" altLang="ja-JP" dirty="0">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r>
                        <a:rPr lang="ja-JP" altLang="en-US" dirty="0">
                          <a:latin typeface="MS Mincho" panose="02020609040205080304" pitchFamily="49" charset="-128"/>
                          <a:ea typeface="MS Mincho" panose="02020609040205080304" pitchFamily="49" charset="-128"/>
                        </a:rPr>
                        <a:t>お勧め投稿一覧表示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/posts/suggest.do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投稿のタイプが「お勧め」の一覧ページに移動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a:t>
                      </a:r>
                      <a:r>
                        <a:rPr lang="ja-JP" altLang="en-US" dirty="0">
                          <a:latin typeface="MS Mincho" panose="02020609040205080304" pitchFamily="49" charset="-128"/>
                          <a:ea typeface="MS Mincho" panose="02020609040205080304" pitchFamily="49" charset="-128"/>
                        </a:rPr>
                        <a:t>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/posts/singer.do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お勧めされた歌手の一覧ページに移動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3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view.do?post_idx</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9131820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投稿推薦</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非推薦</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/posts/like.do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/posts/hate.do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該当投稿の推薦数を</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増減し、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非同期で結果を返して表示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61291882"/>
                  </a:ext>
                </a:extLst>
              </a:tr>
            </a:tbl>
          </a:graphicData>
        </a:graphic>
      </p:graphicFrame>
      <p:sp>
        <p:nvSpPr>
          <p:cNvPr id="4" name="TextBox 3">
            <a:extLst>
              <a:ext uri="{FF2B5EF4-FFF2-40B4-BE49-F238E27FC236}">
                <a16:creationId xmlns:a16="http://schemas.microsoft.com/office/drawing/2014/main" id="{18872785-8FE3-B031-B599-CEEDA4AED2D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792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D17-1860-1211-0540-404579403FD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99D4A53-0F48-3670-0A8F-CC377522D3F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EEE5C83-3F8F-3085-CCFA-FEB6DA4F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11EEC195-327F-4122-A8DD-74D4F745712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B278216F-80DA-4167-62B4-4617B979B3A0}"/>
              </a:ext>
            </a:extLst>
          </p:cNvPr>
          <p:cNvGraphicFramePr>
            <a:graphicFrameLocks noGrp="1"/>
          </p:cNvGraphicFramePr>
          <p:nvPr>
            <p:extLst>
              <p:ext uri="{D42A27DB-BD31-4B8C-83A1-F6EECF244321}">
                <p14:modId xmlns:p14="http://schemas.microsoft.com/office/powerpoint/2010/main" val="752066791"/>
              </p:ext>
            </p:extLst>
          </p:nvPr>
        </p:nvGraphicFramePr>
        <p:xfrm>
          <a:off x="301556" y="2013106"/>
          <a:ext cx="11585644" cy="27474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投稿者の情報確認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/posts/modifyTerms.do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/posts/deleteTerms.do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投稿の編集や削除の前、</a:t>
                      </a:r>
                      <a:r>
                        <a:rPr lang="ja-JP" altLang="en-US" dirty="0">
                          <a:latin typeface="MS Mincho" panose="02020609040205080304" pitchFamily="49" charset="-128"/>
                          <a:ea typeface="MS Mincho" panose="02020609040205080304" pitchFamily="49" charset="-128"/>
                        </a:rPr>
                        <a:t>投稿者のパスワードを確認するページ／モーダルに移動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modify.do?post_idx</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/posts/modifypro.do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編集された投稿を保存し、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投稿を削除し、</a:t>
                      </a: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bl>
          </a:graphicData>
        </a:graphic>
      </p:graphicFrame>
      <p:sp>
        <p:nvSpPr>
          <p:cNvPr id="4" name="TextBox 3">
            <a:extLst>
              <a:ext uri="{FF2B5EF4-FFF2-40B4-BE49-F238E27FC236}">
                <a16:creationId xmlns:a16="http://schemas.microsoft.com/office/drawing/2014/main" id="{FBEFBF7F-C8B4-A4E4-1014-5F2FFFDA9111}"/>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240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3F2-7BF0-F420-0145-7FFC4CE4A86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117D671-11ED-67F1-8124-3FE1CC57567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AB69EB8-440C-CFF5-264F-D764FFB4F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6640D8B-AC1A-BF9F-B2FF-F559C828FF0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44D67330-992F-8DCF-49F9-54B3A155588C}"/>
              </a:ext>
            </a:extLst>
          </p:cNvPr>
          <p:cNvGraphicFramePr>
            <a:graphicFrameLocks noGrp="1"/>
          </p:cNvGraphicFramePr>
          <p:nvPr>
            <p:extLst>
              <p:ext uri="{D42A27DB-BD31-4B8C-83A1-F6EECF244321}">
                <p14:modId xmlns:p14="http://schemas.microsoft.com/office/powerpoint/2010/main" val="1464700256"/>
              </p:ext>
            </p:extLst>
          </p:nvPr>
        </p:nvGraphicFramePr>
        <p:xfrm>
          <a:off x="301556" y="2013106"/>
          <a:ext cx="11585644" cy="338757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全体投稿のページング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投稿のタイトル検索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list.do?type</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投稿のタイトルに該当キーワードが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dirty="0">
                          <a:latin typeface="MS Mincho" panose="02020609040205080304" pitchFamily="49" charset="-128"/>
                          <a:ea typeface="MS Mincho" panose="02020609040205080304" pitchFamily="49" charset="-128"/>
                        </a:rPr>
                        <a:t>投稿のタイトル検索後ページング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タイトル検索の結果でページ移動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lang="ja-JP" altLang="en-US" dirty="0">
                          <a:latin typeface="MS Mincho" panose="02020609040205080304" pitchFamily="49" charset="-128"/>
                          <a:ea typeface="MS Mincho" panose="02020609040205080304" pitchFamily="49" charset="-128"/>
                        </a:rPr>
                        <a:t>投稿登録ページ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/posts/write.do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/posts/writepro.do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投稿登録後全体投稿一覧ページに移動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19C7BF74-6AC2-33E6-3167-4D8A5755C27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0972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DF6C-1D2B-13BC-9374-17CDD205743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544646C-6BA2-0570-A13D-3E7D01F01F1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FAC5533-583D-BBF9-C383-B5847E523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ACCB072C-F91B-C95A-8050-CE63EFE21242}"/>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BA3AC48-B312-4A0E-AF8D-1A51A32D6061}"/>
              </a:ext>
            </a:extLst>
          </p:cNvPr>
          <p:cNvGraphicFramePr>
            <a:graphicFrameLocks noGrp="1"/>
          </p:cNvGraphicFramePr>
          <p:nvPr>
            <p:extLst>
              <p:ext uri="{D42A27DB-BD31-4B8C-83A1-F6EECF244321}">
                <p14:modId xmlns:p14="http://schemas.microsoft.com/office/powerpoint/2010/main" val="670483447"/>
              </p:ext>
            </p:extLst>
          </p:nvPr>
        </p:nvGraphicFramePr>
        <p:xfrm>
          <a:off x="301556" y="2013106"/>
          <a:ext cx="11585644" cy="401613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お勧め投稿ページング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曲名＆歌手検索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suggest?type</a:t>
                      </a:r>
                      <a:r>
                        <a:rPr kumimoji="1" lang="en-US" altLang="ja-JP" dirty="0">
                          <a:solidFill>
                            <a:schemeClr val="tx1"/>
                          </a:solidFill>
                          <a:latin typeface="MS Mincho" panose="02020609040205080304" pitchFamily="49" charset="-128"/>
                          <a:ea typeface="MS Mincho" panose="02020609040205080304" pitchFamily="49" charset="-128"/>
                        </a:rPr>
                        <a:t>=${type}&amp;keyword=${keyword}</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お勧め投稿の中でお勧めされた曲名や歌手が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該当キーワードが含まれている投稿だけ表示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曲名＆歌手検索後</a:t>
                      </a:r>
                      <a:endParaRPr kumimoji="1" lang="ja-JP" altLang="en-US" dirty="0">
                        <a:solidFill>
                          <a:schemeClr val="tx1"/>
                        </a:solidFill>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}&amp;type=${type}&amp;keyword=${keyword}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曲名や歌手の検索の結果でページ移動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歌手の写真プレビュー</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管理者アカウントで、推薦された歌手の写真を管理する際に保存する写真を表示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歌手の写真保存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歌手の写真保存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2D94EA67-0FA3-5810-8631-D852055245BC}"/>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574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0076-7C83-110D-932B-29A72F85316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004A0C7-6F13-7DBB-C0E3-32F9AB28CF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DE78DA3-70C4-5DB8-DAC1-987A0F77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90D5369B-EBD9-CDAF-6F40-6515C6FB5B90}"/>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2E2A034-291D-7A01-ED2B-5AEB2F64D6F7}"/>
              </a:ext>
            </a:extLst>
          </p:cNvPr>
          <p:cNvGraphicFramePr>
            <a:graphicFrameLocks noGrp="1"/>
          </p:cNvGraphicFramePr>
          <p:nvPr>
            <p:extLst>
              <p:ext uri="{D42A27DB-BD31-4B8C-83A1-F6EECF244321}">
                <p14:modId xmlns:p14="http://schemas.microsoft.com/office/powerpoint/2010/main" val="1968550282"/>
              </p:ext>
            </p:extLst>
          </p:nvPr>
        </p:nvGraphicFramePr>
        <p:xfrm>
          <a:off x="301556" y="2013106"/>
          <a:ext cx="11585644" cy="246165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/reply/commentSave.do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該当投稿にコメントを保存し、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コメントの情報確認</a:t>
                      </a:r>
                    </a:p>
                  </a:txBody>
                  <a:tcPr anchor="ctr">
                    <a:solidFill>
                      <a:schemeClr val="bg1">
                        <a:lumMod val="85000"/>
                      </a:schemeClr>
                    </a:solidFill>
                  </a:tcPr>
                </a:tc>
                <a:tc>
                  <a:txBody>
                    <a:bodyPr/>
                    <a:lstStyle/>
                    <a:p>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/reply/deleteTermspro.do</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削除しようとしているコメントに保存されたパスワードを確認して結果を返す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コメント削除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/reply/delete.do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コメントを削除し、</a:t>
                      </a: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bl>
          </a:graphicData>
        </a:graphic>
      </p:graphicFrame>
      <p:sp>
        <p:nvSpPr>
          <p:cNvPr id="4" name="TextBox 3">
            <a:extLst>
              <a:ext uri="{FF2B5EF4-FFF2-40B4-BE49-F238E27FC236}">
                <a16:creationId xmlns:a16="http://schemas.microsoft.com/office/drawing/2014/main" id="{75E9C25D-656A-6550-F7DE-C81CF7FA2F06}"/>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solidFill>
                  <a:srgbClr val="000000"/>
                </a:solidFill>
                <a:latin typeface="MS Mincho" panose="02020609040205080304" pitchFamily="49" charset="-128"/>
                <a:ea typeface="MS Mincho" panose="02020609040205080304" pitchFamily="49" charset="-128"/>
              </a:rPr>
              <a:t>コメント</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319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127-96E7-FE9B-A31D-0C63CB798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C94BFF58-785B-A6D9-8BEE-755A97464A7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488742C-D8B4-2D21-B1E0-6A3036E7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9A9A015-2C6D-D447-61A8-6FEBC3127C5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C56C6725-E8DD-8ABA-15D2-8AD86776548A}"/>
              </a:ext>
            </a:extLst>
          </p:cNvPr>
          <p:cNvSpPr txBox="1"/>
          <p:nvPr/>
        </p:nvSpPr>
        <p:spPr>
          <a:xfrm>
            <a:off x="74473" y="193438"/>
            <a:ext cx="93863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実装－インデックス</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ヘッダー</a:t>
            </a:r>
            <a:r>
              <a:rPr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フッター</a:t>
            </a:r>
            <a:endParaRPr kumimoji="1" lang="en-US" altLang="ja-JP" sz="3200" dirty="0">
              <a:latin typeface="MS Mincho" panose="02020609040205080304" pitchFamily="49" charset="-128"/>
              <a:ea typeface="MS Mincho" panose="02020609040205080304" pitchFamily="49" charset="-128"/>
            </a:endParaRPr>
          </a:p>
        </p:txBody>
      </p:sp>
      <p:pic>
        <p:nvPicPr>
          <p:cNvPr id="3" name="그림 2" descr="텍스트, 스크린샷, 소프트웨어, 웹사이트이(가) 표시된 사진&#10;&#10;자동 생성된 설명">
            <a:extLst>
              <a:ext uri="{FF2B5EF4-FFF2-40B4-BE49-F238E27FC236}">
                <a16:creationId xmlns:a16="http://schemas.microsoft.com/office/drawing/2014/main" id="{C1F680CE-C346-22A7-E3BB-F996EEF3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 y="925320"/>
            <a:ext cx="8152019" cy="5821051"/>
          </a:xfrm>
          <a:prstGeom prst="rect">
            <a:avLst/>
          </a:prstGeom>
        </p:spPr>
      </p:pic>
      <p:sp>
        <p:nvSpPr>
          <p:cNvPr id="4" name="TextBox 3">
            <a:extLst>
              <a:ext uri="{FF2B5EF4-FFF2-40B4-BE49-F238E27FC236}">
                <a16:creationId xmlns:a16="http://schemas.microsoft.com/office/drawing/2014/main" id="{9D692777-82F7-8D71-65F6-7907C6AAF1C4}"/>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左上のアイコンをクリックすると、インデックスページに移動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未ログイン時は「ログイン」</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「新規登録」を表示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ログイン時は「ログアウト」</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「プロフィール」を表示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全投稿の中から閲覧数と推薦数が高い上位</a:t>
            </a:r>
            <a:r>
              <a:rPr lang="en-US" altLang="ja-JP" sz="1200" dirty="0">
                <a:latin typeface="MS Mincho" panose="02020609040205080304" pitchFamily="49" charset="-128"/>
                <a:ea typeface="MS Mincho" panose="02020609040205080304" pitchFamily="49" charset="-128"/>
              </a:rPr>
              <a:t>5</a:t>
            </a:r>
            <a:r>
              <a:rPr lang="ja-JP" altLang="en-US" sz="1200" dirty="0">
                <a:latin typeface="MS Mincho" panose="02020609040205080304" pitchFamily="49" charset="-128"/>
                <a:ea typeface="MS Mincho" panose="02020609040205080304" pitchFamily="49" charset="-128"/>
              </a:rPr>
              <a:t>件を</a:t>
            </a:r>
            <a:r>
              <a:rPr lang="en-US" altLang="ja-JP" sz="1200" dirty="0">
                <a:latin typeface="MS Mincho" panose="02020609040205080304" pitchFamily="49" charset="-128"/>
                <a:ea typeface="MS Mincho" panose="02020609040205080304" pitchFamily="49" charset="-128"/>
              </a:rPr>
              <a:t>Carousel</a:t>
            </a:r>
            <a:r>
              <a:rPr lang="ja-JP" altLang="en-US" sz="1200" dirty="0">
                <a:latin typeface="MS Mincho" panose="02020609040205080304" pitchFamily="49" charset="-128"/>
                <a:ea typeface="MS Mincho" panose="02020609040205080304" pitchFamily="49" charset="-128"/>
              </a:rPr>
              <a:t>で表示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最新の投稿</a:t>
            </a:r>
            <a:r>
              <a:rPr lang="en-US" altLang="ja-JP" sz="1200" dirty="0">
                <a:latin typeface="MS Mincho" panose="02020609040205080304" pitchFamily="49" charset="-128"/>
                <a:ea typeface="MS Mincho" panose="02020609040205080304" pitchFamily="49" charset="-128"/>
              </a:rPr>
              <a:t>2</a:t>
            </a:r>
            <a:r>
              <a:rPr lang="ja-JP" altLang="en-US" sz="1200" dirty="0">
                <a:latin typeface="MS Mincho" panose="02020609040205080304" pitchFamily="49" charset="-128"/>
                <a:ea typeface="MS Mincho" panose="02020609040205080304" pitchFamily="49" charset="-128"/>
              </a:rPr>
              <a:t>件を表示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下部の概要欄をクリックすると全体投稿一覧ページに移動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推薦投稿を通じて最も推薦されたアーティスト</a:t>
            </a:r>
            <a:r>
              <a:rPr lang="en-US" altLang="ja-JP" sz="1200" dirty="0">
                <a:latin typeface="MS Mincho" panose="02020609040205080304" pitchFamily="49" charset="-128"/>
                <a:ea typeface="MS Mincho" panose="02020609040205080304" pitchFamily="49" charset="-128"/>
              </a:rPr>
              <a:t>3</a:t>
            </a:r>
            <a:r>
              <a:rPr lang="ja-JP" altLang="en-US" sz="1200" dirty="0">
                <a:latin typeface="MS Mincho" panose="02020609040205080304" pitchFamily="49" charset="-128"/>
                <a:ea typeface="MS Mincho" panose="02020609040205080304" pitchFamily="49" charset="-128"/>
              </a:rPr>
              <a:t>名を表示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クリックすると該当アーティストを検索したページに移動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About</a:t>
            </a:r>
            <a:r>
              <a:rPr lang="ja-JP" altLang="en-US" sz="1200" dirty="0">
                <a:latin typeface="MS Mincho" panose="02020609040205080304" pitchFamily="49" charset="-128"/>
                <a:ea typeface="MS Mincho" panose="02020609040205080304" pitchFamily="49" charset="-128"/>
              </a:rPr>
              <a:t>をクリックすると、サイトの開発目的と主なサービスを説明したページに移動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主なサービスのブロックをクリックすると、サービスの詳細内容が表示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Contact</a:t>
            </a:r>
            <a:r>
              <a:rPr lang="ja-JP" altLang="en-US" sz="1200" dirty="0">
                <a:latin typeface="MS Mincho" panose="02020609040205080304" pitchFamily="49" charset="-128"/>
                <a:ea typeface="MS Mincho" panose="02020609040205080304" pitchFamily="49" charset="-128"/>
              </a:rPr>
              <a:t>をクリックすると、開発者に連絡可能な</a:t>
            </a:r>
            <a:r>
              <a:rPr lang="en-US" altLang="ja-JP" sz="1200" dirty="0">
                <a:latin typeface="MS Mincho" panose="02020609040205080304" pitchFamily="49" charset="-128"/>
                <a:ea typeface="MS Mincho" panose="02020609040205080304" pitchFamily="49" charset="-128"/>
              </a:rPr>
              <a:t>Instagram</a:t>
            </a:r>
            <a:r>
              <a:rPr lang="ja-JP" altLang="en-US" sz="1200" dirty="0">
                <a:latin typeface="MS Mincho" panose="02020609040205080304" pitchFamily="49" charset="-128"/>
                <a:ea typeface="MS Mincho" panose="02020609040205080304" pitchFamily="49" charset="-128"/>
              </a:rPr>
              <a:t>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err="1">
                <a:latin typeface="MS Mincho" panose="02020609040205080304" pitchFamily="49" charset="-128"/>
                <a:ea typeface="MS Mincho" panose="02020609040205080304" pitchFamily="49" charset="-128"/>
              </a:rPr>
              <a:t>Github</a:t>
            </a:r>
            <a:r>
              <a:rPr lang="ja-JP" altLang="en-US" sz="1200" dirty="0">
                <a:latin typeface="MS Mincho" panose="02020609040205080304" pitchFamily="49" charset="-128"/>
                <a:ea typeface="MS Mincho" panose="02020609040205080304" pitchFamily="49" charset="-128"/>
              </a:rPr>
              <a:t>をクリックすると、プロジェクトのソースコードが管理されたページに移動</a:t>
            </a:r>
            <a:endParaRPr kumimoji="1" lang="ja-JP" altLang="en-US" sz="12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673170F-F97A-A474-DD33-8B6FC4DEB13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spTree>
    <p:extLst>
      <p:ext uri="{BB962C8B-B14F-4D97-AF65-F5344CB8AC3E}">
        <p14:creationId xmlns:p14="http://schemas.microsoft.com/office/powerpoint/2010/main" val="344825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5495-0B6A-63D6-425D-AFCC598E5287}"/>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A5F8811D-C6E7-1EF6-855F-C1F21F45B66B}"/>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DBA6071-CE09-8FD1-833F-FAF3924B8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258FAAB-AC6E-7211-3FDB-F5C81DFBD59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A04A7B0-316D-EEA2-BDC3-943C19EE44F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新規登録</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248C303-2CDA-B2A0-041C-E742B6018F63}"/>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欄がフォーカスを外れた時に、</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入力の有無をメッセージで表示＆入力された</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パスワード＆パスワード確認欄がフォーカスを外れた時に、パスワード入力の有無をメッセージで表示＆異なる値の場合に警告メッセージを表示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ニックネーム欄がフォーカスを外れた時に、ニックネーム入力の有無をメッセージで表示＆入力されたニックネームが既に存在するかを確認し、結果を表示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メールアドレス欄がフォーカスを外れた（</a:t>
            </a:r>
            <a:r>
              <a:rPr lang="en-US" altLang="ja-JP" sz="1100" dirty="0">
                <a:latin typeface="MS Mincho" panose="02020609040205080304" pitchFamily="49" charset="-128"/>
                <a:ea typeface="MS Mincho" panose="02020609040205080304" pitchFamily="49" charset="-128"/>
              </a:rPr>
              <a:t>blur</a:t>
            </a:r>
            <a:r>
              <a:rPr lang="ja-JP" altLang="en-US" sz="1100" dirty="0">
                <a:latin typeface="MS Mincho" panose="02020609040205080304" pitchFamily="49" charset="-128"/>
                <a:ea typeface="MS Mincho" panose="02020609040205080304" pitchFamily="49" charset="-128"/>
              </a:rPr>
              <a:t>）時に、メールアドレス入力の有無をメッセージで表示＆入力されたメールアドレスが既に存在するかを確認し、結果を表示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使用可能なメールアドレスを入力後、</a:t>
            </a:r>
            <a:r>
              <a:rPr lang="en-US" altLang="ja-JP" sz="1100" dirty="0">
                <a:latin typeface="MS Mincho" panose="02020609040205080304" pitchFamily="49" charset="-128"/>
                <a:ea typeface="MS Mincho" panose="02020609040205080304" pitchFamily="49" charset="-128"/>
              </a:rPr>
              <a:t>Send</a:t>
            </a:r>
            <a:r>
              <a:rPr lang="ja-JP" altLang="en-US" sz="1100" dirty="0">
                <a:latin typeface="MS Mincho" panose="02020609040205080304" pitchFamily="49" charset="-128"/>
                <a:ea typeface="MS Mincho" panose="02020609040205080304" pitchFamily="49" charset="-128"/>
              </a:rPr>
              <a:t>ボタンをクリックすると、該当メールアドレスに認証コードを送信</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Check</a:t>
            </a:r>
            <a:r>
              <a:rPr lang="ja-JP" altLang="en-US" sz="1100" dirty="0">
                <a:latin typeface="MS Mincho" panose="02020609040205080304" pitchFamily="49" charset="-128"/>
                <a:ea typeface="MS Mincho" panose="02020609040205080304" pitchFamily="49" charset="-128"/>
              </a:rPr>
              <a:t>ボタンをクリック時、認証コード入力の有無をメッセージで表示＆送信された認証コードと一致するかを確認し、メッセージを表示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登録ボタンをクリック時、入力された値を有効性検査</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通過した場合、該当の値を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テーブルに保存し、インデックスページに移動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入力されたパスワードは</a:t>
            </a:r>
            <a:r>
              <a:rPr lang="en-US" altLang="ja-JP" sz="1100" dirty="0">
                <a:latin typeface="MS Mincho" panose="02020609040205080304" pitchFamily="49" charset="-128"/>
                <a:ea typeface="MS Mincho" panose="02020609040205080304" pitchFamily="49" charset="-128"/>
              </a:rPr>
              <a:t>SHA-256</a:t>
            </a:r>
            <a:r>
              <a:rPr lang="ja-JP" altLang="en-US" sz="1100" dirty="0">
                <a:latin typeface="MS Mincho" panose="02020609040205080304" pitchFamily="49" charset="-128"/>
                <a:ea typeface="MS Mincho" panose="02020609040205080304" pitchFamily="49" charset="-128"/>
              </a:rPr>
              <a:t>ハッシュアルゴリズムを用いて暗号化し、保存</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キャンセルボタンをクリックすると、インデックスページに移動</a:t>
            </a:r>
            <a:endParaRPr kumimoji="1" lang="ja-JP" altLang="en-US"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5AD0A6B5-FAC3-7F17-D85C-791AA5207B61}"/>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디자인이(가) 표시된 사진&#10;&#10;자동 생성된 설명">
            <a:extLst>
              <a:ext uri="{FF2B5EF4-FFF2-40B4-BE49-F238E27FC236}">
                <a16:creationId xmlns:a16="http://schemas.microsoft.com/office/drawing/2014/main" id="{50FEF9F9-4F07-00B2-A3DF-53DDB3A1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283376" cy="4111488"/>
          </a:xfrm>
          <a:prstGeom prst="rect">
            <a:avLst/>
          </a:prstGeom>
        </p:spPr>
      </p:pic>
    </p:spTree>
    <p:extLst>
      <p:ext uri="{BB962C8B-B14F-4D97-AF65-F5344CB8AC3E}">
        <p14:creationId xmlns:p14="http://schemas.microsoft.com/office/powerpoint/2010/main" val="307475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E51D-17A6-C3D6-914D-5D6CAC05CDC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608A843-1B5E-7F28-D128-BC4628FB71D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90153B6-D51B-9094-163F-DC328DF44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23DC373-968F-032A-20FD-6B9535C3C86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CE2EC92-D836-F2D2-2ABD-1CBABC177B9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ログイン＆ログアウト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0F089571-0F18-34F6-4131-040C0E630B12}"/>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とパスワードを入力後、ログインボタンをクリック時に</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＆パスワードの入力有無を確認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とパスワードが</a:t>
            </a:r>
            <a:r>
              <a:rPr lang="en-US" altLang="ja-JP" sz="1400" dirty="0">
                <a:latin typeface="MS Mincho" panose="02020609040205080304" pitchFamily="49" charset="-128"/>
                <a:ea typeface="MS Mincho" panose="02020609040205080304" pitchFamily="49" charset="-128"/>
              </a:rPr>
              <a:t>users</a:t>
            </a:r>
            <a:r>
              <a:rPr lang="ja-JP" altLang="en-US" sz="1400" dirty="0">
                <a:latin typeface="MS Mincho" panose="02020609040205080304" pitchFamily="49" charset="-128"/>
                <a:ea typeface="MS Mincho" panose="02020609040205080304" pitchFamily="49" charset="-128"/>
              </a:rPr>
              <a:t>テーブルのカラム内に存在する場合、その情報を基にユーザーセッションを作成し、インデックスページに移動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新規登録ボタンをクリック時、新規登録ページに移動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ユーザーセッションが作成された状態でログアウトボタンをクリックすると、該当ユーザーセッションを無効化してインデックスページに移動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626F81C-958B-9638-E457-B4DABA434597}"/>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8" name="그림 7" descr="텍스트, 스크린샷, 디자인이(가) 표시된 사진&#10;&#10;자동 생성된 설명">
            <a:extLst>
              <a:ext uri="{FF2B5EF4-FFF2-40B4-BE49-F238E27FC236}">
                <a16:creationId xmlns:a16="http://schemas.microsoft.com/office/drawing/2014/main" id="{C03713B3-10E3-5F25-2E36-D4D360CD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9" y="960620"/>
            <a:ext cx="8045727" cy="3863625"/>
          </a:xfrm>
          <a:prstGeom prst="rect">
            <a:avLst/>
          </a:prstGeom>
        </p:spPr>
      </p:pic>
      <p:pic>
        <p:nvPicPr>
          <p:cNvPr id="10" name="그림 9" descr="텍스트, 스크린샷, 폰트, 라인이(가) 표시된 사진&#10;&#10;자동 생성된 설명">
            <a:extLst>
              <a:ext uri="{FF2B5EF4-FFF2-40B4-BE49-F238E27FC236}">
                <a16:creationId xmlns:a16="http://schemas.microsoft.com/office/drawing/2014/main" id="{EDC89082-6D75-2749-DE14-1338E3B8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95" y="3557012"/>
            <a:ext cx="8042511" cy="1216123"/>
          </a:xfrm>
          <a:prstGeom prst="rect">
            <a:avLst/>
          </a:prstGeom>
        </p:spPr>
      </p:pic>
      <p:sp>
        <p:nvSpPr>
          <p:cNvPr id="11" name="직사각형 10">
            <a:extLst>
              <a:ext uri="{FF2B5EF4-FFF2-40B4-BE49-F238E27FC236}">
                <a16:creationId xmlns:a16="http://schemas.microsoft.com/office/drawing/2014/main" id="{F227356D-68AE-1493-133D-513A138C331B}"/>
              </a:ext>
            </a:extLst>
          </p:cNvPr>
          <p:cNvSpPr/>
          <p:nvPr/>
        </p:nvSpPr>
        <p:spPr>
          <a:xfrm>
            <a:off x="6862778" y="3809855"/>
            <a:ext cx="209230" cy="25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7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BE9A-C863-1370-FDFE-730E457DE7D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14B1772-38C7-DDE6-5A69-D0B0E352F596}"/>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8C46A51E-7402-99AF-59E1-2493874B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72C8DAF-B9FB-E247-5C02-287B993BE679}"/>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F0F892D2-791E-7493-A3B4-5A60683D71D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プロフィールの編集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F79DAE8-37CC-6A20-B456-069D6C1483D0}"/>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プロフィールボタンをクリックすると、プロフィール編集ページに移動する前に、作成されたセッションのパスワード確認ページに移動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確認ボタンをクリック時、パスワード入力の有無を確認しメッセージを表示、パスワードが一致する場合はメッセージを表示せずにプロフィール編集ページに移動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自分のパスワード、ニックネーム、画像のうち、編集したい項目を選択して編集可能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画像を選択すると、選択された画像を表示。画像は</a:t>
            </a:r>
            <a:r>
              <a:rPr lang="en-US" altLang="ja-JP" sz="1100" dirty="0">
                <a:latin typeface="MS Mincho" panose="02020609040205080304" pitchFamily="49" charset="-128"/>
                <a:ea typeface="MS Mincho" panose="02020609040205080304" pitchFamily="49" charset="-128"/>
              </a:rPr>
              <a:t>JPEG</a:t>
            </a:r>
            <a:r>
              <a:rPr lang="ja-JP" altLang="en-US" sz="1100" dirty="0">
                <a:latin typeface="MS Mincho" panose="02020609040205080304" pitchFamily="49" charset="-128"/>
                <a:ea typeface="MS Mincho" panose="02020609040205080304" pitchFamily="49" charset="-128"/>
              </a:rPr>
              <a:t>および</a:t>
            </a:r>
            <a:r>
              <a:rPr lang="en-US" altLang="ja-JP" sz="1100" dirty="0">
                <a:latin typeface="MS Mincho" panose="02020609040205080304" pitchFamily="49" charset="-128"/>
                <a:ea typeface="MS Mincho" panose="02020609040205080304" pitchFamily="49" charset="-128"/>
              </a:rPr>
              <a:t>PNG</a:t>
            </a:r>
            <a:r>
              <a:rPr lang="ja-JP" altLang="en-US" sz="1100" dirty="0">
                <a:latin typeface="MS Mincho" panose="02020609040205080304" pitchFamily="49" charset="-128"/>
                <a:ea typeface="MS Mincho" panose="02020609040205080304" pitchFamily="49" charset="-128"/>
              </a:rPr>
              <a:t>形式のみ可能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パスワードやニックネームを編集する際には、新規登録と同様にパスワード確認、ニックネームの存在有無を確認</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退会ボタンをクリック時、パスワードを入力するモーダルを表示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モーダルで確認ボタンをクリック時、パスワード入力の有無を確認しメッセージを表示、パスワードが一致する場合は、もう一度退会するかを確認する確認ウィンドウを表示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確認ウィンドウでキャンセルボタンをクリック時、モーダルウィンドウを非表示にし、確認ボタンをクリック時には該当ユーザーセッションの情報を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テーブルから削除し、同時にセッションを無効化してインデックスページに移動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保存ボタンをクリック時、編集された情報の有効性を検査し、保存完了のアラートと共にインデックスページに移動</a:t>
            </a:r>
            <a:endParaRPr kumimoji="1"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6CD071B-98A8-D735-BE90-81B95DF438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디자인이(가) 표시된 사진&#10;&#10;자동 생성된 설명">
            <a:extLst>
              <a:ext uri="{FF2B5EF4-FFF2-40B4-BE49-F238E27FC236}">
                <a16:creationId xmlns:a16="http://schemas.microsoft.com/office/drawing/2014/main" id="{036F6F9D-7377-DA9B-C736-DF3E378AB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09189"/>
            <a:ext cx="8236707" cy="4088324"/>
          </a:xfrm>
          <a:prstGeom prst="rect">
            <a:avLst/>
          </a:prstGeom>
        </p:spPr>
      </p:pic>
      <p:pic>
        <p:nvPicPr>
          <p:cNvPr id="7" name="그림 6" descr="텍스트, 스크린샷, 소프트웨어, 도표이(가) 표시된 사진&#10;&#10;자동 생성된 설명">
            <a:extLst>
              <a:ext uri="{FF2B5EF4-FFF2-40B4-BE49-F238E27FC236}">
                <a16:creationId xmlns:a16="http://schemas.microsoft.com/office/drawing/2014/main" id="{24EA65B8-7ADE-4AD7-C5DD-327B8311A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953351"/>
            <a:ext cx="8236707" cy="3793018"/>
          </a:xfrm>
          <a:prstGeom prst="rect">
            <a:avLst/>
          </a:prstGeom>
        </p:spPr>
      </p:pic>
    </p:spTree>
    <p:extLst>
      <p:ext uri="{BB962C8B-B14F-4D97-AF65-F5344CB8AC3E}">
        <p14:creationId xmlns:p14="http://schemas.microsoft.com/office/powerpoint/2010/main" val="179747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592A-CD4D-F755-3756-B7C077CA0C39}"/>
            </a:ext>
          </a:extLst>
        </p:cNvPr>
        <p:cNvGrpSpPr/>
        <p:nvPr/>
      </p:nvGrpSpPr>
      <p:grpSpPr>
        <a:xfrm>
          <a:off x="0" y="0"/>
          <a:ext cx="0" cy="0"/>
          <a:chOff x="0" y="0"/>
          <a:chExt cx="0" cy="0"/>
        </a:xfrm>
      </p:grpSpPr>
      <p:grpSp>
        <p:nvGrpSpPr>
          <p:cNvPr id="23" name="그룹 22">
            <a:extLst>
              <a:ext uri="{FF2B5EF4-FFF2-40B4-BE49-F238E27FC236}">
                <a16:creationId xmlns:a16="http://schemas.microsoft.com/office/drawing/2014/main" id="{20940381-67EC-5788-954C-476F75DD107B}"/>
              </a:ext>
            </a:extLst>
          </p:cNvPr>
          <p:cNvGrpSpPr/>
          <p:nvPr/>
        </p:nvGrpSpPr>
        <p:grpSpPr>
          <a:xfrm>
            <a:off x="6420256" y="994318"/>
            <a:ext cx="5175087" cy="970542"/>
            <a:chOff x="6420256" y="1392952"/>
            <a:chExt cx="5175087" cy="970542"/>
          </a:xfrm>
        </p:grpSpPr>
        <p:sp>
          <p:nvSpPr>
            <p:cNvPr id="2" name="타원 1">
              <a:extLst>
                <a:ext uri="{FF2B5EF4-FFF2-40B4-BE49-F238E27FC236}">
                  <a16:creationId xmlns:a16="http://schemas.microsoft.com/office/drawing/2014/main" id="{6BA394CA-CC06-07A6-3EF0-F3DD1ACA35F9}"/>
                </a:ext>
              </a:extLst>
            </p:cNvPr>
            <p:cNvSpPr/>
            <p:nvPr/>
          </p:nvSpPr>
          <p:spPr>
            <a:xfrm>
              <a:off x="6420256" y="1392952"/>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 name="TextBox 3">
              <a:extLst>
                <a:ext uri="{FF2B5EF4-FFF2-40B4-BE49-F238E27FC236}">
                  <a16:creationId xmlns:a16="http://schemas.microsoft.com/office/drawing/2014/main" id="{311EB1ED-7ECE-FFCA-E4ED-5208A15F674E}"/>
                </a:ext>
              </a:extLst>
            </p:cNvPr>
            <p:cNvSpPr txBox="1"/>
            <p:nvPr/>
          </p:nvSpPr>
          <p:spPr>
            <a:xfrm>
              <a:off x="6611541" y="1594053"/>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01</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7BA95898-C1E7-E4F6-09BE-B098D286BE29}"/>
                </a:ext>
              </a:extLst>
            </p:cNvPr>
            <p:cNvSpPr txBox="1"/>
            <p:nvPr/>
          </p:nvSpPr>
          <p:spPr>
            <a:xfrm>
              <a:off x="7516211" y="1553177"/>
              <a:ext cx="4079132"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grpSp>
      <p:pic>
        <p:nvPicPr>
          <p:cNvPr id="17" name="그림 16" descr="폰트, 그래픽, 로고, 스크린샷이(가) 표시된 사진&#10;&#10;자동 생성된 설명">
            <a:extLst>
              <a:ext uri="{FF2B5EF4-FFF2-40B4-BE49-F238E27FC236}">
                <a16:creationId xmlns:a16="http://schemas.microsoft.com/office/drawing/2014/main" id="{020E8BCD-35EC-CC7F-CD81-D9C041F0F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9" y="1666698"/>
            <a:ext cx="4079132" cy="4079132"/>
          </a:xfrm>
          <a:prstGeom prst="rect">
            <a:avLst/>
          </a:prstGeom>
        </p:spPr>
      </p:pic>
      <p:cxnSp>
        <p:nvCxnSpPr>
          <p:cNvPr id="21" name="직선 연결선 20">
            <a:extLst>
              <a:ext uri="{FF2B5EF4-FFF2-40B4-BE49-F238E27FC236}">
                <a16:creationId xmlns:a16="http://schemas.microsoft.com/office/drawing/2014/main" id="{F9B27148-F680-3FD8-8628-B640B5BDA3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38F6A9D-205B-0409-3ADB-2C7778F6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grpSp>
        <p:nvGrpSpPr>
          <p:cNvPr id="24" name="그룹 23">
            <a:extLst>
              <a:ext uri="{FF2B5EF4-FFF2-40B4-BE49-F238E27FC236}">
                <a16:creationId xmlns:a16="http://schemas.microsoft.com/office/drawing/2014/main" id="{1FC14F27-D18A-869A-2AAA-CA473FE66E91}"/>
              </a:ext>
            </a:extLst>
          </p:cNvPr>
          <p:cNvGrpSpPr/>
          <p:nvPr/>
        </p:nvGrpSpPr>
        <p:grpSpPr>
          <a:xfrm>
            <a:off x="6420256" y="3334555"/>
            <a:ext cx="4270415" cy="970542"/>
            <a:chOff x="1351486" y="1441525"/>
            <a:chExt cx="4270415" cy="970542"/>
          </a:xfrm>
        </p:grpSpPr>
        <p:sp>
          <p:nvSpPr>
            <p:cNvPr id="25" name="타원 24">
              <a:extLst>
                <a:ext uri="{FF2B5EF4-FFF2-40B4-BE49-F238E27FC236}">
                  <a16:creationId xmlns:a16="http://schemas.microsoft.com/office/drawing/2014/main" id="{F4E2BEC2-6F5C-71BF-EE21-0E1B6C73022C}"/>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6" name="TextBox 25">
              <a:extLst>
                <a:ext uri="{FF2B5EF4-FFF2-40B4-BE49-F238E27FC236}">
                  <a16:creationId xmlns:a16="http://schemas.microsoft.com/office/drawing/2014/main" id="{A6ACA527-B9E0-B16F-B6DF-D4E90EECFBDE}"/>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03</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27" name="TextBox 26">
              <a:extLst>
                <a:ext uri="{FF2B5EF4-FFF2-40B4-BE49-F238E27FC236}">
                  <a16:creationId xmlns:a16="http://schemas.microsoft.com/office/drawing/2014/main" id="{774EB62A-89AA-7AB8-9A0F-7E75E91A1E2E}"/>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grpSp>
      <p:grpSp>
        <p:nvGrpSpPr>
          <p:cNvPr id="28" name="그룹 27">
            <a:extLst>
              <a:ext uri="{FF2B5EF4-FFF2-40B4-BE49-F238E27FC236}">
                <a16:creationId xmlns:a16="http://schemas.microsoft.com/office/drawing/2014/main" id="{0C4BA0E1-A50C-A759-4696-565BE942F8EE}"/>
              </a:ext>
            </a:extLst>
          </p:cNvPr>
          <p:cNvGrpSpPr/>
          <p:nvPr/>
        </p:nvGrpSpPr>
        <p:grpSpPr>
          <a:xfrm>
            <a:off x="6420256" y="2165961"/>
            <a:ext cx="4270415" cy="970542"/>
            <a:chOff x="1351486" y="1441525"/>
            <a:chExt cx="4270415" cy="970542"/>
          </a:xfrm>
        </p:grpSpPr>
        <p:sp>
          <p:nvSpPr>
            <p:cNvPr id="29" name="타원 28">
              <a:extLst>
                <a:ext uri="{FF2B5EF4-FFF2-40B4-BE49-F238E27FC236}">
                  <a16:creationId xmlns:a16="http://schemas.microsoft.com/office/drawing/2014/main" id="{515335C5-DF53-019F-889C-5183BAD822F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0" name="TextBox 29">
              <a:extLst>
                <a:ext uri="{FF2B5EF4-FFF2-40B4-BE49-F238E27FC236}">
                  <a16:creationId xmlns:a16="http://schemas.microsoft.com/office/drawing/2014/main" id="{9535AD05-3270-2A66-59F8-A100E0063387}"/>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02</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1" name="TextBox 30">
              <a:extLst>
                <a:ext uri="{FF2B5EF4-FFF2-40B4-BE49-F238E27FC236}">
                  <a16:creationId xmlns:a16="http://schemas.microsoft.com/office/drawing/2014/main" id="{52D9C780-1640-B868-BC19-1B4C537C3FA4}"/>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主な機能</a:t>
              </a:r>
              <a:endParaRPr kumimoji="1" lang="ja-JP" altLang="en-US" sz="3200" dirty="0">
                <a:latin typeface="MS Mincho" panose="02020609040205080304" pitchFamily="49" charset="-128"/>
                <a:ea typeface="MS Mincho" panose="02020609040205080304" pitchFamily="49" charset="-128"/>
              </a:endParaRPr>
            </a:p>
          </p:txBody>
        </p:sp>
      </p:grpSp>
      <p:grpSp>
        <p:nvGrpSpPr>
          <p:cNvPr id="32" name="그룹 31">
            <a:extLst>
              <a:ext uri="{FF2B5EF4-FFF2-40B4-BE49-F238E27FC236}">
                <a16:creationId xmlns:a16="http://schemas.microsoft.com/office/drawing/2014/main" id="{7031AEC8-8FD2-F1DC-4178-9581773AF4AD}"/>
              </a:ext>
            </a:extLst>
          </p:cNvPr>
          <p:cNvGrpSpPr/>
          <p:nvPr/>
        </p:nvGrpSpPr>
        <p:grpSpPr>
          <a:xfrm>
            <a:off x="6420256" y="4590463"/>
            <a:ext cx="4270415" cy="970542"/>
            <a:chOff x="1351486" y="1441525"/>
            <a:chExt cx="4270415" cy="970542"/>
          </a:xfrm>
        </p:grpSpPr>
        <p:sp>
          <p:nvSpPr>
            <p:cNvPr id="33" name="타원 32">
              <a:extLst>
                <a:ext uri="{FF2B5EF4-FFF2-40B4-BE49-F238E27FC236}">
                  <a16:creationId xmlns:a16="http://schemas.microsoft.com/office/drawing/2014/main" id="{45C4B068-3505-14B5-6AE0-675C72070CB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C2D779DC-DB34-949B-756F-614D42E40342}"/>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04</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5" name="TextBox 34">
              <a:extLst>
                <a:ext uri="{FF2B5EF4-FFF2-40B4-BE49-F238E27FC236}">
                  <a16:creationId xmlns:a16="http://schemas.microsoft.com/office/drawing/2014/main" id="{2FA2026B-E752-54C4-4E4D-0DC3B4B350D4}"/>
                </a:ext>
              </a:extLst>
            </p:cNvPr>
            <p:cNvSpPr txBox="1"/>
            <p:nvPr/>
          </p:nvSpPr>
          <p:spPr>
            <a:xfrm>
              <a:off x="2447441" y="1601750"/>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pSp>
      <p:grpSp>
        <p:nvGrpSpPr>
          <p:cNvPr id="44" name="그룹 43">
            <a:extLst>
              <a:ext uri="{FF2B5EF4-FFF2-40B4-BE49-F238E27FC236}">
                <a16:creationId xmlns:a16="http://schemas.microsoft.com/office/drawing/2014/main" id="{937E3A31-876A-24F1-A6FA-051D811FA680}"/>
              </a:ext>
            </a:extLst>
          </p:cNvPr>
          <p:cNvGrpSpPr/>
          <p:nvPr/>
        </p:nvGrpSpPr>
        <p:grpSpPr>
          <a:xfrm>
            <a:off x="6420256" y="5775829"/>
            <a:ext cx="4270415" cy="970542"/>
            <a:chOff x="1351486" y="1441525"/>
            <a:chExt cx="4270415" cy="970542"/>
          </a:xfrm>
        </p:grpSpPr>
        <p:sp>
          <p:nvSpPr>
            <p:cNvPr id="45" name="타원 44">
              <a:extLst>
                <a:ext uri="{FF2B5EF4-FFF2-40B4-BE49-F238E27FC236}">
                  <a16:creationId xmlns:a16="http://schemas.microsoft.com/office/drawing/2014/main" id="{6EC3B7DC-6424-BC5E-78BE-211C2B7FECC9}"/>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TextBox 45">
              <a:extLst>
                <a:ext uri="{FF2B5EF4-FFF2-40B4-BE49-F238E27FC236}">
                  <a16:creationId xmlns:a16="http://schemas.microsoft.com/office/drawing/2014/main" id="{BCE3DB5D-62A1-28AF-D096-68B84A3D85B5}"/>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05</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47" name="TextBox 46">
              <a:extLst>
                <a:ext uri="{FF2B5EF4-FFF2-40B4-BE49-F238E27FC236}">
                  <a16:creationId xmlns:a16="http://schemas.microsoft.com/office/drawing/2014/main" id="{090FB9C0-98FD-FE77-ADB6-EFE74ACDEAA9}"/>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endParaRPr kumimoji="1" lang="en-US" altLang="ja-JP" sz="3200" dirty="0">
                <a:latin typeface="MS Mincho" panose="02020609040205080304" pitchFamily="49" charset="-128"/>
                <a:ea typeface="MS Mincho" panose="02020609040205080304" pitchFamily="49" charset="-128"/>
              </a:endParaRPr>
            </a:p>
          </p:txBody>
        </p:sp>
      </p:grpSp>
    </p:spTree>
    <p:extLst>
      <p:ext uri="{BB962C8B-B14F-4D97-AF65-F5344CB8AC3E}">
        <p14:creationId xmlns:p14="http://schemas.microsoft.com/office/powerpoint/2010/main" val="172596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0435-A492-479C-F9EC-F581B405799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FA969EF-17E1-290F-5182-E1F10E317498}"/>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F93075-BCAE-C45C-7E94-63798030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455D51D-9ABA-1224-312E-A7E96158940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5410E741-1A8A-508B-F80D-E07BE9155588}"/>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検索</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A613B33-2177-41AA-70DD-99312AF9DE4A}"/>
              </a:ext>
            </a:extLst>
          </p:cNvPr>
          <p:cNvSpPr txBox="1"/>
          <p:nvPr/>
        </p:nvSpPr>
        <p:spPr>
          <a:xfrm>
            <a:off x="8380428" y="1112362"/>
            <a:ext cx="3737097"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検索条件は「タイトル」「曲名」「アーティスト」の選択が可能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検索条件を選択後、キーワードを入力</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検索条件とキーワードの有効性を確認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タイトルで検索する場合、新着ページで検索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曲名およびアーティストで検索する場合、オススメページで検索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検索結果を使用してページングを実装</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B855EF0B-D987-CD8B-4549-2955A243CCB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20459864-923C-974D-44D6-E0933C10A9A9}"/>
              </a:ext>
            </a:extLst>
          </p:cNvPr>
          <p:cNvPicPr>
            <a:picLocks noChangeAspect="1"/>
          </p:cNvPicPr>
          <p:nvPr/>
        </p:nvPicPr>
        <p:blipFill>
          <a:blip r:embed="rId4"/>
          <a:stretch>
            <a:fillRect/>
          </a:stretch>
        </p:blipFill>
        <p:spPr>
          <a:xfrm>
            <a:off x="74473" y="1112362"/>
            <a:ext cx="8305954" cy="4137701"/>
          </a:xfrm>
          <a:prstGeom prst="rect">
            <a:avLst/>
          </a:prstGeom>
        </p:spPr>
      </p:pic>
      <p:sp>
        <p:nvSpPr>
          <p:cNvPr id="6" name="직사각형 5">
            <a:extLst>
              <a:ext uri="{FF2B5EF4-FFF2-40B4-BE49-F238E27FC236}">
                <a16:creationId xmlns:a16="http://schemas.microsoft.com/office/drawing/2014/main" id="{AA5E2490-A13D-2F6B-A816-DBCFA77AEB69}"/>
              </a:ext>
            </a:extLst>
          </p:cNvPr>
          <p:cNvSpPr/>
          <p:nvPr/>
        </p:nvSpPr>
        <p:spPr>
          <a:xfrm>
            <a:off x="3020351" y="1300118"/>
            <a:ext cx="2402675" cy="673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871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9CDD-6580-3BAC-BDA6-BBF17129154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F22E2EC-3230-055A-1120-D10EDDEADAD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CFC6869F-3052-8731-BD92-13D71DD71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62BC8CB-E6A4-19B3-B892-A8966C92BA0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C4F1124-D648-04E4-163E-AF95D75308A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全体投稿一覧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C6622152-F320-3365-4D50-13F5D9329FB2}"/>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最近作成された投稿から順に全投稿リストを表示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E227E088-B59F-E5C7-81DD-29CEB0E490D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B07138F8-1993-2DB6-3A1E-A7772954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27640"/>
            <a:ext cx="8232324" cy="4442025"/>
          </a:xfrm>
          <a:prstGeom prst="rect">
            <a:avLst/>
          </a:prstGeom>
        </p:spPr>
      </p:pic>
    </p:spTree>
    <p:extLst>
      <p:ext uri="{BB962C8B-B14F-4D97-AF65-F5344CB8AC3E}">
        <p14:creationId xmlns:p14="http://schemas.microsoft.com/office/powerpoint/2010/main" val="20645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A1351-A1BF-5881-D760-1C88547FDD5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8C66BAE-D69D-9236-777F-56C2A89AFEB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2BCFA46-9546-F5A5-683F-308538893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31ED9A0-4ABF-130E-3118-84D33F272D5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A3E80F0E-EA82-F332-BA97-552BA21B1D82}"/>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人気投稿一覧表示</a:t>
            </a:r>
            <a:endParaRPr kumimoji="1" lang="ja-JP" altLang="en-US" sz="3200" dirty="0">
              <a:solidFill>
                <a:schemeClr val="tx1"/>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1800280-3DDE-FD58-139B-4FBCA228C250}"/>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全体投稿一覧の中から推薦数が</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以上の投稿のみ表示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45F6F42-15B6-B985-F212-E8B3707321AB}"/>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1D2A5C98-9A3D-DFFD-E396-7EFAD48B1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319850" cy="4129592"/>
          </a:xfrm>
          <a:prstGeom prst="rect">
            <a:avLst/>
          </a:prstGeom>
        </p:spPr>
      </p:pic>
    </p:spTree>
    <p:extLst>
      <p:ext uri="{BB962C8B-B14F-4D97-AF65-F5344CB8AC3E}">
        <p14:creationId xmlns:p14="http://schemas.microsoft.com/office/powerpoint/2010/main" val="4054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AD43-C254-EFF7-CD15-D3DAC4B3EED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FC113AFE-803F-1377-B9B2-65D351086032}"/>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8687F68-67C4-51A6-CB92-EFC9357C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565CB26-B84A-11B1-74C4-61091332A88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D52D4C03-D3E8-5A6E-C039-DC651702BDA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実装－投稿</a:t>
            </a:r>
            <a:r>
              <a:rPr lang="ja-JP" altLang="en-US" sz="3200" dirty="0">
                <a:solidFill>
                  <a:srgbClr val="000000"/>
                </a:solidFill>
                <a:latin typeface="MS Mincho" panose="02020609040205080304" pitchFamily="49" charset="-128"/>
                <a:ea typeface="MS Mincho" panose="02020609040205080304" pitchFamily="49" charset="-128"/>
              </a:rPr>
              <a:t>（一般）</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99A8AB1-1AB6-30BE-3CA5-1A321A96991B}"/>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投稿タイプの選択が可能、デフォルトは「一般」</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未ログイン時はニックネーム、パスワード入力欄を表示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ログイン時はニックネーム、パスワード入力欄を非表示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E3DFECD-E784-307B-FE03-EA47AFD2B6C5}"/>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직사각형이(가) 표시된 사진&#10;&#10;자동 생성된 설명">
            <a:extLst>
              <a:ext uri="{FF2B5EF4-FFF2-40B4-BE49-F238E27FC236}">
                <a16:creationId xmlns:a16="http://schemas.microsoft.com/office/drawing/2014/main" id="{9685DEE3-CB7F-D869-BB39-A5AE720CA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046005"/>
            <a:ext cx="8305954" cy="4287084"/>
          </a:xfrm>
          <a:prstGeom prst="rect">
            <a:avLst/>
          </a:prstGeom>
        </p:spPr>
      </p:pic>
    </p:spTree>
    <p:extLst>
      <p:ext uri="{BB962C8B-B14F-4D97-AF65-F5344CB8AC3E}">
        <p14:creationId xmlns:p14="http://schemas.microsoft.com/office/powerpoint/2010/main" val="15625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9249-3CE0-193B-0555-BD2D0E0BCBB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73F88A20-1FEA-2CCC-9137-0ADB82F0426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2E7A1BD3-FDC1-BCFD-E535-B1C9D97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F51EFAF-68BE-CB0C-20E9-386A783A972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3EFE1CC6-9BE6-8540-ABAB-3C9D8FB2C2B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lang="ja-JP" altLang="en-US" sz="3200" dirty="0">
                <a:solidFill>
                  <a:srgbClr val="000000"/>
                </a:solidFill>
                <a:latin typeface="MS Mincho" panose="02020609040205080304" pitchFamily="49" charset="-128"/>
                <a:ea typeface="MS Mincho" panose="02020609040205080304" pitchFamily="49" charset="-128"/>
              </a:rPr>
              <a:t>投稿（お勧め）</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FDF3E329-575B-21A8-9AB8-F55FBFC9D551}"/>
              </a:ext>
            </a:extLst>
          </p:cNvPr>
          <p:cNvSpPr txBox="1"/>
          <p:nvPr/>
        </p:nvSpPr>
        <p:spPr>
          <a:xfrm>
            <a:off x="8380428" y="1112362"/>
            <a:ext cx="3737097" cy="397031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「お勧め」をクリックすると、下部に曲名、アーティスト名、</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リンク、歌詞の入力欄が表示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リンクから該当動画のサムネイルを抽出して保存</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保存ボタンをクリック時、ファイル添付以外のすべての項目を有効性検査し、警告メッセージを表示およびフォーカス移動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以前に推薦されたことがないアーティストの場合、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テーブルに新しいカラムを作成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既に推薦されたことがあるアーティストの場合、該当アーティストの推薦数を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5EBA6BF-8C89-6548-A11C-D539DFDDB1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A39E3D96-657C-0BC7-BEAB-3681A34D1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63" y="916121"/>
            <a:ext cx="6927029" cy="5830250"/>
          </a:xfrm>
          <a:prstGeom prst="rect">
            <a:avLst/>
          </a:prstGeom>
        </p:spPr>
      </p:pic>
    </p:spTree>
    <p:extLst>
      <p:ext uri="{BB962C8B-B14F-4D97-AF65-F5344CB8AC3E}">
        <p14:creationId xmlns:p14="http://schemas.microsoft.com/office/powerpoint/2010/main" val="254344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EB5-8C46-D716-668D-9D34E974130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8921790-6F5B-3E97-26B3-A7911F030810}"/>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B09E35D-11F4-9447-2B8B-3433BA46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76E89C0-8242-C83B-C3F4-07BE7D2330C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946D868-7B50-62E6-3665-63F020B1453B}"/>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－お勧め投稿一覧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8004DA0-E106-CF36-F457-E1294CC73EC9}"/>
              </a:ext>
            </a:extLst>
          </p:cNvPr>
          <p:cNvSpPr txBox="1"/>
          <p:nvPr/>
        </p:nvSpPr>
        <p:spPr>
          <a:xfrm>
            <a:off x="8380428" y="1112362"/>
            <a:ext cx="3737097" cy="440120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投稿のタイプが「お勧め」の投稿のみ表示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投稿作成時にユーザーが入力した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リンクのサムネイル、アーティスト名、曲名、歌詞の一部、作成者、作成日、閲覧数、反応数を表示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作成者が会員であり、プロフィールに保存された画像がある場合はその画像を表示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作成者が非会員またはプロフィールに保存された画像がない場合はデフォルト画像を表示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表示された内容をクリックすると、該当投稿の詳細ページに移動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EF5F899-BA67-27E4-0F61-C4749F68471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웹사이트, 소프트웨어이(가) 표시된 사진&#10;&#10;자동 생성된 설명">
            <a:extLst>
              <a:ext uri="{FF2B5EF4-FFF2-40B4-BE49-F238E27FC236}">
                <a16:creationId xmlns:a16="http://schemas.microsoft.com/office/drawing/2014/main" id="{A9F07202-25CD-D860-6C5F-3C5B9FD99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8" y="829217"/>
            <a:ext cx="6706574" cy="5917154"/>
          </a:xfrm>
          <a:prstGeom prst="rect">
            <a:avLst/>
          </a:prstGeom>
        </p:spPr>
      </p:pic>
    </p:spTree>
    <p:extLst>
      <p:ext uri="{BB962C8B-B14F-4D97-AF65-F5344CB8AC3E}">
        <p14:creationId xmlns:p14="http://schemas.microsoft.com/office/powerpoint/2010/main" val="280229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64A9-9475-2448-9A18-815A2CE54F3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E0CA9A3-CDA8-8C5C-2A1A-9055320337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5B73A96-08FA-9079-F708-AD50F4293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6B678E4-842C-16EB-7619-FFFBF43FE4AF}"/>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A394970-7DA5-C2F7-FC84-100120D24B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kumimoji="1" lang="ja-JP" altLang="en-US" sz="3200" dirty="0">
                <a:solidFill>
                  <a:schemeClr val="tx1"/>
                </a:solidFill>
                <a:latin typeface="MS Mincho" panose="02020609040205080304" pitchFamily="49" charset="-128"/>
                <a:ea typeface="MS Mincho" panose="02020609040205080304" pitchFamily="49" charset="-128"/>
              </a:rPr>
              <a:t>歌手の</a:t>
            </a:r>
            <a:r>
              <a:rPr lang="ja-JP" altLang="en-US" sz="3200" dirty="0">
                <a:latin typeface="MS Mincho" panose="02020609040205080304" pitchFamily="49" charset="-128"/>
                <a:ea typeface="MS Mincho" panose="02020609040205080304" pitchFamily="49" charset="-128"/>
              </a:rPr>
              <a:t>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AF63B441-B278-36AA-6B18-F326EAF778F8}"/>
              </a:ext>
            </a:extLst>
          </p:cNvPr>
          <p:cNvSpPr txBox="1"/>
          <p:nvPr/>
        </p:nvSpPr>
        <p:spPr>
          <a:xfrm>
            <a:off x="8380428" y="1112362"/>
            <a:ext cx="3737097" cy="1107996"/>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「お勧め」の投稿で推薦されたアーティストの中から、最も推薦されたアーティスト順に表示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保存されたアーティストの画像、アーティスト名、推薦された回数を表示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表示された内容をクリックすると、該当アーティストの名前で検索した「お勧め」ページに移動</a:t>
            </a:r>
            <a:endParaRPr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8A4A370-9EE0-2A3C-2B21-CB4B3C7A090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6" name="그림 5" descr="텍스트, 스크린샷, 소프트웨어, 웹사이트이(가) 표시된 사진&#10;&#10;자동 생성된 설명">
            <a:extLst>
              <a:ext uri="{FF2B5EF4-FFF2-40B4-BE49-F238E27FC236}">
                <a16:creationId xmlns:a16="http://schemas.microsoft.com/office/drawing/2014/main" id="{BF656670-4F08-6F59-1638-E92679B8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56" y="885562"/>
            <a:ext cx="6642713" cy="5860810"/>
          </a:xfrm>
          <a:prstGeom prst="rect">
            <a:avLst/>
          </a:prstGeom>
        </p:spPr>
      </p:pic>
    </p:spTree>
    <p:extLst>
      <p:ext uri="{BB962C8B-B14F-4D97-AF65-F5344CB8AC3E}">
        <p14:creationId xmlns:p14="http://schemas.microsoft.com/office/powerpoint/2010/main" val="19895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0513-7558-11E9-D9D7-CE1E61F6F00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E336CCE-5C8E-DF76-FA93-79FBB15C35B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C04886E-0AC2-1DAB-85B7-619808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5F6BB28-FF9D-51F3-5EA2-C62DA2AD9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1E93ED14-47D3-14AF-A0AE-EAF9B65342A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投稿の詳細</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701B6F0A-941C-C3ED-D571-0527CF84479F}"/>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タイトル、作成者、作成日、閲覧数、反応数、コメント数、投稿内容を表示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添付画像がある場合、投稿内容の下に画像を表示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いいねボタンとよくないボタンで反応数を非同期で更新</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リストボタンをクリックすると、全投稿リストに移動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投稿ボタンをクリックすると、作成ページに移動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非ログインユーザーが作成した投稿の場合、セッションがないときは編集＆削除ボタンを表示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ログインユーザーが作成した投稿の場合、保存された情報とログイン中のユーザーセッションの情報が一致すると編集＆削除ボタンを表示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編集ボタンをクリックすると、投稿に保存されたパスワード確認ページに移動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削除ボタンをクリックすると、投稿に保存されたパスワードを確認するモーダルを表示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該当投稿に書かれたコメントの総数およびコメントを表示</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D872BB3-274C-79E0-3B2E-29603A5ED6E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고양이, 텍스트, 스크린샷이(가) 표시된 사진&#10;&#10;자동 생성된 설명">
            <a:extLst>
              <a:ext uri="{FF2B5EF4-FFF2-40B4-BE49-F238E27FC236}">
                <a16:creationId xmlns:a16="http://schemas.microsoft.com/office/drawing/2014/main" id="{EE0182E1-9DEC-1614-5F63-34598CAF4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940" y="818239"/>
            <a:ext cx="4632662" cy="5846323"/>
          </a:xfrm>
          <a:prstGeom prst="rect">
            <a:avLst/>
          </a:prstGeom>
        </p:spPr>
      </p:pic>
    </p:spTree>
    <p:extLst>
      <p:ext uri="{BB962C8B-B14F-4D97-AF65-F5344CB8AC3E}">
        <p14:creationId xmlns:p14="http://schemas.microsoft.com/office/powerpoint/2010/main" val="47751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399-53A1-953F-85AC-EACB88FA54BE}"/>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02BA0B4-08B8-8B86-8578-97699178584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05B11C2-3D24-BBAC-9AC2-EB230AE3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B8320B83-E7BB-09A7-4700-1A489D106C7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C71E771-3F51-CB3A-C407-C30780D95FA0}"/>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投稿の編集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4432868-9685-9A44-87CC-C46111FF7CBD}"/>
              </a:ext>
            </a:extLst>
          </p:cNvPr>
          <p:cNvSpPr txBox="1"/>
          <p:nvPr/>
        </p:nvSpPr>
        <p:spPr>
          <a:xfrm>
            <a:off x="8380428" y="1112362"/>
            <a:ext cx="3737097" cy="353943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パスワードが一致すると投稿編集ページに移動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編集しよう投稿の内容を表示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一般投稿は、タイトル、内容、添付画像の編集が可能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お勧め投稿は、タイトル、内容、添付画像、推薦する曲名、歌手、</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作成者が推薦する歌手が変更された場合、以前に推薦した歌手の推薦数が</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減少</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以前に推薦されたことがない歌手の場合、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テーブルに新しいカラムを作成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既に推薦されたことがある歌手の場合、該当歌手の推薦数を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E0F63DC-EDA9-BFBF-A28B-1A28DE56560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07C5E74A-CB8B-1E5D-13FE-C8F2B67FE35B}"/>
              </a:ext>
            </a:extLst>
          </p:cNvPr>
          <p:cNvPicPr>
            <a:picLocks noChangeAspect="1"/>
          </p:cNvPicPr>
          <p:nvPr/>
        </p:nvPicPr>
        <p:blipFill>
          <a:blip r:embed="rId4"/>
          <a:stretch>
            <a:fillRect/>
          </a:stretch>
        </p:blipFill>
        <p:spPr>
          <a:xfrm>
            <a:off x="74472" y="910868"/>
            <a:ext cx="8318661" cy="1540493"/>
          </a:xfrm>
          <a:prstGeom prst="rect">
            <a:avLst/>
          </a:prstGeom>
        </p:spPr>
      </p:pic>
      <p:pic>
        <p:nvPicPr>
          <p:cNvPr id="9" name="그림 8" descr="텍스트, 스크린샷, 번호이(가) 표시된 사진&#10;&#10;자동 생성된 설명">
            <a:extLst>
              <a:ext uri="{FF2B5EF4-FFF2-40B4-BE49-F238E27FC236}">
                <a16:creationId xmlns:a16="http://schemas.microsoft.com/office/drawing/2014/main" id="{C66F90B4-FE41-63CF-58F7-DFE6B5BDC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499999"/>
            <a:ext cx="8106001" cy="4164563"/>
          </a:xfrm>
          <a:prstGeom prst="rect">
            <a:avLst/>
          </a:prstGeom>
        </p:spPr>
      </p:pic>
    </p:spTree>
    <p:extLst>
      <p:ext uri="{BB962C8B-B14F-4D97-AF65-F5344CB8AC3E}">
        <p14:creationId xmlns:p14="http://schemas.microsoft.com/office/powerpoint/2010/main" val="2910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8866-8243-B8D9-5A3D-11C1E55572D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64EB692-C745-5EE3-A851-8BCE301927F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F11514E-7056-6335-A838-C778EBD2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C69A534-4786-7EE6-C480-504AAB8153E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E75EBFB-0CA8-24C5-A62B-3EC538B6E433}"/>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コメント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636B995-B658-4A7C-D6AE-5A41FCC174EA}"/>
              </a:ext>
            </a:extLst>
          </p:cNvPr>
          <p:cNvSpPr txBox="1"/>
          <p:nvPr/>
        </p:nvSpPr>
        <p:spPr>
          <a:xfrm>
            <a:off x="8380428" y="1112362"/>
            <a:ext cx="3737097"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投稿詳細ページで、該当投稿に書かれたコメント数を表示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ユーザーセッションがない場合、ニックネーム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パスワード入力欄を表示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コメント登録ボタンをクリックすると、ニックネーム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コメント内容の有効性を検査</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ログインしていない状態で書かれたコメントは、ユーザーセッションがない場合に削除ボタンを表示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ログイン状態で書かれたコメントは、該当コメントに保存されたユーザー情報と作成されたユーザーセッションの情報が一致する場合に削除ボタンを表示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削除ボタンをクリックすると該当コメントのカラムを削除し、該当投稿ページを再読み込み</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B9F51B3-C106-0A3B-4095-747A93C440D3}"/>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849859FC-56F9-DDCF-EDDE-C55B3F27CC3A}"/>
              </a:ext>
            </a:extLst>
          </p:cNvPr>
          <p:cNvPicPr>
            <a:picLocks noChangeAspect="1"/>
          </p:cNvPicPr>
          <p:nvPr/>
        </p:nvPicPr>
        <p:blipFill>
          <a:blip r:embed="rId4"/>
          <a:stretch>
            <a:fillRect/>
          </a:stretch>
        </p:blipFill>
        <p:spPr>
          <a:xfrm>
            <a:off x="100413" y="918124"/>
            <a:ext cx="8346762" cy="4010667"/>
          </a:xfrm>
          <a:prstGeom prst="rect">
            <a:avLst/>
          </a:prstGeom>
        </p:spPr>
      </p:pic>
    </p:spTree>
    <p:extLst>
      <p:ext uri="{BB962C8B-B14F-4D97-AF65-F5344CB8AC3E}">
        <p14:creationId xmlns:p14="http://schemas.microsoft.com/office/powerpoint/2010/main" val="22278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725A-472F-0EF6-CB15-27422E8A375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D22C62F-3F10-E885-E21C-6EA0A0F7ABE7}"/>
              </a:ext>
            </a:extLst>
          </p:cNvPr>
          <p:cNvSpPr txBox="1"/>
          <p:nvPr/>
        </p:nvSpPr>
        <p:spPr>
          <a:xfrm>
            <a:off x="74473" y="173982"/>
            <a:ext cx="42056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cxnSp>
        <p:nvCxnSpPr>
          <p:cNvPr id="21" name="직선 연결선 20">
            <a:extLst>
              <a:ext uri="{FF2B5EF4-FFF2-40B4-BE49-F238E27FC236}">
                <a16:creationId xmlns:a16="http://schemas.microsoft.com/office/drawing/2014/main" id="{00C98A43-F82E-F88D-5C58-C89EB65B01F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7CD0520-FF16-D8CB-0F84-5C0F491B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5" name="TextBox 4">
            <a:extLst>
              <a:ext uri="{FF2B5EF4-FFF2-40B4-BE49-F238E27FC236}">
                <a16:creationId xmlns:a16="http://schemas.microsoft.com/office/drawing/2014/main" id="{001E5AEE-9E4E-075D-981E-3E61D36B0681}"/>
              </a:ext>
            </a:extLst>
          </p:cNvPr>
          <p:cNvSpPr txBox="1"/>
          <p:nvPr/>
        </p:nvSpPr>
        <p:spPr>
          <a:xfrm>
            <a:off x="2154675" y="1374224"/>
            <a:ext cx="9694817" cy="461665"/>
          </a:xfrm>
          <a:prstGeom prst="rect">
            <a:avLst/>
          </a:prstGeom>
          <a:noFill/>
        </p:spPr>
        <p:txBody>
          <a:bodyPr wrap="square">
            <a:spAutoFit/>
          </a:bodyPr>
          <a:lstStyle/>
          <a:p>
            <a:r>
              <a:rPr lang="ja-JP" altLang="en-US" sz="2400" b="1" dirty="0">
                <a:latin typeface="MS Mincho" panose="02020609040205080304" pitchFamily="49" charset="-128"/>
                <a:ea typeface="MS Mincho" panose="02020609040205080304" pitchFamily="49" charset="-128"/>
              </a:rPr>
              <a:t>日本の音楽を愛する人たちが自由に交流ができるコミュニティ</a:t>
            </a:r>
          </a:p>
        </p:txBody>
      </p:sp>
      <p:sp>
        <p:nvSpPr>
          <p:cNvPr id="8" name="TextBox 7">
            <a:extLst>
              <a:ext uri="{FF2B5EF4-FFF2-40B4-BE49-F238E27FC236}">
                <a16:creationId xmlns:a16="http://schemas.microsoft.com/office/drawing/2014/main" id="{9A8AF9EA-BA06-C381-FC2E-3011A0361FB4}"/>
              </a:ext>
            </a:extLst>
          </p:cNvPr>
          <p:cNvSpPr txBox="1"/>
          <p:nvPr/>
        </p:nvSpPr>
        <p:spPr>
          <a:xfrm>
            <a:off x="2154676" y="5338494"/>
            <a:ext cx="8730574"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人気アーティストや最近注目されているアーティストを見つけることができます。</a:t>
            </a:r>
            <a:endParaRPr lang="en-US" altLang="ja-JP" dirty="0">
              <a:latin typeface="MS Mincho" panose="02020609040205080304" pitchFamily="49" charset="-128"/>
              <a:ea typeface="MS Mincho" panose="02020609040205080304" pitchFamily="49" charset="-128"/>
            </a:endParaRPr>
          </a:p>
        </p:txBody>
      </p:sp>
      <p:sp>
        <p:nvSpPr>
          <p:cNvPr id="25" name="사각형: 둥근 모서리 24">
            <a:extLst>
              <a:ext uri="{FF2B5EF4-FFF2-40B4-BE49-F238E27FC236}">
                <a16:creationId xmlns:a16="http://schemas.microsoft.com/office/drawing/2014/main" id="{C3845F92-4EB5-E0E5-6834-36833CAF295D}"/>
              </a:ext>
            </a:extLst>
          </p:cNvPr>
          <p:cNvSpPr/>
          <p:nvPr/>
        </p:nvSpPr>
        <p:spPr>
          <a:xfrm>
            <a:off x="408561" y="1070042"/>
            <a:ext cx="1517515" cy="1070031"/>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主題</a:t>
            </a:r>
          </a:p>
        </p:txBody>
      </p:sp>
      <p:sp>
        <p:nvSpPr>
          <p:cNvPr id="27" name="사각형: 둥근 모서리 26">
            <a:extLst>
              <a:ext uri="{FF2B5EF4-FFF2-40B4-BE49-F238E27FC236}">
                <a16:creationId xmlns:a16="http://schemas.microsoft.com/office/drawing/2014/main" id="{D1A952EA-D340-0747-E582-074F1ADA80CC}"/>
              </a:ext>
            </a:extLst>
          </p:cNvPr>
          <p:cNvSpPr/>
          <p:nvPr/>
        </p:nvSpPr>
        <p:spPr>
          <a:xfrm>
            <a:off x="421479" y="2358957"/>
            <a:ext cx="1517515" cy="3497092"/>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主なサービス</a:t>
            </a:r>
          </a:p>
        </p:txBody>
      </p:sp>
      <p:sp>
        <p:nvSpPr>
          <p:cNvPr id="29" name="TextBox 28">
            <a:extLst>
              <a:ext uri="{FF2B5EF4-FFF2-40B4-BE49-F238E27FC236}">
                <a16:creationId xmlns:a16="http://schemas.microsoft.com/office/drawing/2014/main" id="{8FB37802-E557-53DA-4739-85FBB8A1CF73}"/>
              </a:ext>
            </a:extLst>
          </p:cNvPr>
          <p:cNvSpPr txBox="1"/>
          <p:nvPr/>
        </p:nvSpPr>
        <p:spPr>
          <a:xfrm>
            <a:off x="2154676" y="243189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サイト内のすべての投稿を閲覧できます。</a:t>
            </a:r>
          </a:p>
        </p:txBody>
      </p:sp>
      <p:sp>
        <p:nvSpPr>
          <p:cNvPr id="31" name="TextBox 30">
            <a:extLst>
              <a:ext uri="{FF2B5EF4-FFF2-40B4-BE49-F238E27FC236}">
                <a16:creationId xmlns:a16="http://schemas.microsoft.com/office/drawing/2014/main" id="{CF018CED-DD1D-E16B-530B-A2181ADFB422}"/>
              </a:ext>
            </a:extLst>
          </p:cNvPr>
          <p:cNvSpPr txBox="1"/>
          <p:nvPr/>
        </p:nvSpPr>
        <p:spPr>
          <a:xfrm>
            <a:off x="2154676" y="3400764"/>
            <a:ext cx="6522396"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多くの人から支持を得た投稿をまとめて見ることができます。</a:t>
            </a:r>
          </a:p>
        </p:txBody>
      </p:sp>
      <p:sp>
        <p:nvSpPr>
          <p:cNvPr id="33" name="TextBox 32">
            <a:extLst>
              <a:ext uri="{FF2B5EF4-FFF2-40B4-BE49-F238E27FC236}">
                <a16:creationId xmlns:a16="http://schemas.microsoft.com/office/drawing/2014/main" id="{A5D472AB-5443-B648-4649-A533AE528043}"/>
              </a:ext>
            </a:extLst>
          </p:cNvPr>
          <p:cNvSpPr txBox="1"/>
          <p:nvPr/>
        </p:nvSpPr>
        <p:spPr>
          <a:xfrm>
            <a:off x="2154676" y="436962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ユーザーおすすめの曲をまとめて見ることができます。</a:t>
            </a:r>
          </a:p>
        </p:txBody>
      </p:sp>
    </p:spTree>
    <p:extLst>
      <p:ext uri="{BB962C8B-B14F-4D97-AF65-F5344CB8AC3E}">
        <p14:creationId xmlns:p14="http://schemas.microsoft.com/office/powerpoint/2010/main" val="99499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AA40-ACF2-00FE-1FA8-E35A26812EC3}"/>
            </a:ext>
          </a:extLst>
        </p:cNvPr>
        <p:cNvGrpSpPr/>
        <p:nvPr/>
      </p:nvGrpSpPr>
      <p:grpSpPr>
        <a:xfrm>
          <a:off x="0" y="0"/>
          <a:ext cx="0" cy="0"/>
          <a:chOff x="0" y="0"/>
          <a:chExt cx="0" cy="0"/>
        </a:xfrm>
      </p:grpSpPr>
      <p:pic>
        <p:nvPicPr>
          <p:cNvPr id="7" name="그림 6">
            <a:extLst>
              <a:ext uri="{FF2B5EF4-FFF2-40B4-BE49-F238E27FC236}">
                <a16:creationId xmlns:a16="http://schemas.microsoft.com/office/drawing/2014/main" id="{70E82800-308C-92F5-39A3-76E627477C72}"/>
              </a:ext>
            </a:extLst>
          </p:cNvPr>
          <p:cNvPicPr>
            <a:picLocks noChangeAspect="1"/>
          </p:cNvPicPr>
          <p:nvPr/>
        </p:nvPicPr>
        <p:blipFill>
          <a:blip r:embed="rId2"/>
          <a:stretch>
            <a:fillRect/>
          </a:stretch>
        </p:blipFill>
        <p:spPr>
          <a:xfrm>
            <a:off x="0" y="2685389"/>
            <a:ext cx="8222471" cy="3979173"/>
          </a:xfrm>
          <a:prstGeom prst="rect">
            <a:avLst/>
          </a:prstGeom>
        </p:spPr>
      </p:pic>
      <p:cxnSp>
        <p:nvCxnSpPr>
          <p:cNvPr id="21" name="직선 연결선 20">
            <a:extLst>
              <a:ext uri="{FF2B5EF4-FFF2-40B4-BE49-F238E27FC236}">
                <a16:creationId xmlns:a16="http://schemas.microsoft.com/office/drawing/2014/main" id="{93D048D2-0878-B422-CC5A-A88CA9FFB82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9570135-D578-F431-FC6A-FB77CCFD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4D2ACDE-DAC4-8AC6-E2FC-0DAF1D812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E623BCC2-4A75-DE23-6795-0F46617174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管理者</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DCBBE3DB-A2FA-3C15-A6EF-A600DFBFE4EE}"/>
              </a:ext>
            </a:extLst>
          </p:cNvPr>
          <p:cNvSpPr txBox="1"/>
          <p:nvPr/>
        </p:nvSpPr>
        <p:spPr>
          <a:xfrm>
            <a:off x="8380428" y="1112362"/>
            <a:ext cx="3737097" cy="461664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管理者アカウントでログイン後、投稿の詳細ページに移動すると、該当投稿および該当投稿に書かれたすべてのコメントに削除ボタンが表示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削除ボタンをクリックすると、パスワードの有効性検査なしに確認ダイアログが表示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確認ダイアログで「確認」ボタンをクリックすると、コメント削除の場合は該当コメントのカラムを削除し、投稿の詳細ページを再読み込みします。投稿削除の場合は、該当投稿を削除し、全体投稿リスト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歌手リストページに移動すると、各歌手ごとに画像編集ボタンが表示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画像をアップロードすると選択した画像が表示され、「保存」ボタンをクリックすると、アップロードした歌手の画像が保存</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E116D37-1A87-AEEA-31A6-57443176EA2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9" name="그림 8">
            <a:extLst>
              <a:ext uri="{FF2B5EF4-FFF2-40B4-BE49-F238E27FC236}">
                <a16:creationId xmlns:a16="http://schemas.microsoft.com/office/drawing/2014/main" id="{4910764E-CBEE-7540-FC7A-40B2C5649382}"/>
              </a:ext>
            </a:extLst>
          </p:cNvPr>
          <p:cNvPicPr>
            <a:picLocks noChangeAspect="1"/>
          </p:cNvPicPr>
          <p:nvPr/>
        </p:nvPicPr>
        <p:blipFill>
          <a:blip r:embed="rId5"/>
          <a:stretch>
            <a:fillRect/>
          </a:stretch>
        </p:blipFill>
        <p:spPr>
          <a:xfrm>
            <a:off x="74473" y="845350"/>
            <a:ext cx="8227078" cy="2899850"/>
          </a:xfrm>
          <a:prstGeom prst="rect">
            <a:avLst/>
          </a:prstGeom>
        </p:spPr>
      </p:pic>
    </p:spTree>
    <p:extLst>
      <p:ext uri="{BB962C8B-B14F-4D97-AF65-F5344CB8AC3E}">
        <p14:creationId xmlns:p14="http://schemas.microsoft.com/office/powerpoint/2010/main" val="181881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2602-B7E8-FEAE-DC93-A2A36824F13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12620E5-1491-606E-68F1-76399CB2AEE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5C6F57-103F-AAC4-9E5E-8A8450F4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57D5D80E-330A-420E-0181-DDBCE0353161}"/>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BA0E2BA-42BD-1911-8195-95A1B028CED2}"/>
              </a:ext>
            </a:extLst>
          </p:cNvPr>
          <p:cNvSpPr txBox="1"/>
          <p:nvPr/>
        </p:nvSpPr>
        <p:spPr>
          <a:xfrm>
            <a:off x="74473" y="193438"/>
            <a:ext cx="7557597" cy="584775"/>
          </a:xfrm>
          <a:prstGeom prst="rect">
            <a:avLst/>
          </a:prstGeom>
          <a:noFill/>
        </p:spPr>
        <p:txBody>
          <a:bodyPr wrap="square" rtlCol="0">
            <a:spAutoFit/>
          </a:bodyPr>
          <a:lstStyle/>
          <a:p>
            <a:r>
              <a:rPr lang="ja-JP" altLang="en-US" sz="3200" dirty="0">
                <a:solidFill>
                  <a:srgbClr val="000000"/>
                </a:solidFill>
                <a:latin typeface="MS Mincho" panose="02020609040205080304" pitchFamily="49" charset="-128"/>
                <a:ea typeface="MS Mincho" panose="02020609040205080304" pitchFamily="49" charset="-128"/>
              </a:rPr>
              <a:t>振り返り</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사각형: 둥근 모서리 3">
            <a:extLst>
              <a:ext uri="{FF2B5EF4-FFF2-40B4-BE49-F238E27FC236}">
                <a16:creationId xmlns:a16="http://schemas.microsoft.com/office/drawing/2014/main" id="{06A8CC31-BFF2-DB48-A8D8-536BC4BA7974}"/>
              </a:ext>
            </a:extLst>
          </p:cNvPr>
          <p:cNvSpPr/>
          <p:nvPr/>
        </p:nvSpPr>
        <p:spPr>
          <a:xfrm>
            <a:off x="612546"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latin typeface="MS Mincho" panose="02020609040205080304" pitchFamily="49" charset="-128"/>
                <a:ea typeface="MS Mincho" panose="02020609040205080304" pitchFamily="49" charset="-128"/>
              </a:rPr>
              <a:t>学んだこと</a:t>
            </a: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r>
              <a:rPr lang="en-US" altLang="ja-JP" sz="2000" dirty="0">
                <a:solidFill>
                  <a:schemeClr val="tx1"/>
                </a:solidFill>
                <a:latin typeface="MS Mincho" panose="02020609040205080304" pitchFamily="49" charset="-128"/>
                <a:ea typeface="MS Mincho" panose="02020609040205080304" pitchFamily="49" charset="-128"/>
              </a:rPr>
              <a:t>MVC</a:t>
            </a:r>
            <a:r>
              <a:rPr lang="ja-JP" altLang="en-US" sz="2000" dirty="0">
                <a:solidFill>
                  <a:schemeClr val="tx1"/>
                </a:solidFill>
                <a:latin typeface="MS Mincho" panose="02020609040205080304" pitchFamily="49" charset="-128"/>
                <a:ea typeface="MS Mincho" panose="02020609040205080304" pitchFamily="49" charset="-128"/>
              </a:rPr>
              <a:t>パターンを使用することで、ユーザーに直接的な</a:t>
            </a:r>
            <a:r>
              <a:rPr lang="en-US" altLang="ja-JP" sz="2000" dirty="0">
                <a:solidFill>
                  <a:schemeClr val="tx1"/>
                </a:solidFill>
                <a:latin typeface="MS Mincho" panose="02020609040205080304" pitchFamily="49" charset="-128"/>
                <a:ea typeface="MS Mincho" panose="02020609040205080304" pitchFamily="49" charset="-128"/>
              </a:rPr>
              <a:t>URL</a:t>
            </a:r>
            <a:r>
              <a:rPr lang="ja-JP" altLang="en-US" sz="2000" dirty="0">
                <a:solidFill>
                  <a:schemeClr val="tx1"/>
                </a:solidFill>
                <a:latin typeface="MS Mincho" panose="02020609040205080304" pitchFamily="49" charset="-128"/>
                <a:ea typeface="MS Mincho" panose="02020609040205080304" pitchFamily="49" charset="-128"/>
              </a:rPr>
              <a:t>を提示せずにウェブサイトを構築できるようになりました。また、</a:t>
            </a:r>
            <a:r>
              <a:rPr lang="en-US" altLang="ja-JP" sz="2000" dirty="0">
                <a:solidFill>
                  <a:schemeClr val="tx1"/>
                </a:solidFill>
                <a:latin typeface="MS Mincho" panose="02020609040205080304" pitchFamily="49" charset="-128"/>
                <a:ea typeface="MS Mincho" panose="02020609040205080304" pitchFamily="49" charset="-128"/>
              </a:rPr>
              <a:t>Ajax</a:t>
            </a:r>
            <a:r>
              <a:rPr lang="ja-JP" altLang="en-US" sz="2000" dirty="0">
                <a:solidFill>
                  <a:schemeClr val="tx1"/>
                </a:solidFill>
                <a:latin typeface="MS Mincho" panose="02020609040205080304" pitchFamily="49" charset="-128"/>
                <a:ea typeface="MS Mincho" panose="02020609040205080304" pitchFamily="49" charset="-128"/>
              </a:rPr>
              <a:t>を使用して非同期でデータを処理する方法を習得しました。さらに、</a:t>
            </a:r>
            <a:r>
              <a:rPr lang="en-US" altLang="ja-JP" sz="2000" dirty="0">
                <a:solidFill>
                  <a:schemeClr val="tx1"/>
                </a:solidFill>
                <a:latin typeface="MS Mincho" panose="02020609040205080304" pitchFamily="49" charset="-128"/>
                <a:ea typeface="MS Mincho" panose="02020609040205080304" pitchFamily="49" charset="-128"/>
              </a:rPr>
              <a:t>RSA-256</a:t>
            </a:r>
            <a:r>
              <a:rPr lang="ja-JP" altLang="en-US" sz="2000" dirty="0">
                <a:solidFill>
                  <a:schemeClr val="tx1"/>
                </a:solidFill>
                <a:latin typeface="MS Mincho" panose="02020609040205080304" pitchFamily="49" charset="-128"/>
                <a:ea typeface="MS Mincho" panose="02020609040205080304" pitchFamily="49" charset="-128"/>
              </a:rPr>
              <a:t>を活用してパスワードなどの重要な情報を暗号化できるようになりました。</a:t>
            </a:r>
            <a:endParaRPr lang="en-US" altLang="ja-JP" sz="2000"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ja-JP" altLang="en-US" dirty="0">
              <a:solidFill>
                <a:schemeClr val="tx1"/>
              </a:solidFill>
              <a:latin typeface="MS Mincho" panose="02020609040205080304" pitchFamily="49" charset="-128"/>
              <a:ea typeface="MS Mincho" panose="02020609040205080304" pitchFamily="49" charset="-128"/>
            </a:endParaRPr>
          </a:p>
        </p:txBody>
      </p:sp>
      <p:sp>
        <p:nvSpPr>
          <p:cNvPr id="6" name="사각형: 둥근 모서리 5">
            <a:extLst>
              <a:ext uri="{FF2B5EF4-FFF2-40B4-BE49-F238E27FC236}">
                <a16:creationId xmlns:a16="http://schemas.microsoft.com/office/drawing/2014/main" id="{184811B6-DB1D-B204-C373-592349B9C3A2}"/>
              </a:ext>
            </a:extLst>
          </p:cNvPr>
          <p:cNvSpPr/>
          <p:nvPr/>
        </p:nvSpPr>
        <p:spPr>
          <a:xfrm>
            <a:off x="6641022"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tx1"/>
                </a:solidFill>
                <a:latin typeface="MS Mincho" panose="02020609040205080304" pitchFamily="49" charset="-128"/>
                <a:ea typeface="MS Mincho" panose="02020609040205080304" pitchFamily="49" charset="-128"/>
              </a:rPr>
              <a:t>後の計画</a:t>
            </a:r>
            <a:endParaRPr lang="en-US" altLang="ja-JP" b="1" dirty="0">
              <a:solidFill>
                <a:schemeClr val="tx1"/>
              </a:solidFill>
              <a:latin typeface="MS Mincho" panose="02020609040205080304" pitchFamily="49" charset="-128"/>
              <a:ea typeface="MS Mincho" panose="02020609040205080304" pitchFamily="49" charset="-128"/>
            </a:endParaRPr>
          </a:p>
          <a:p>
            <a:endParaRPr lang="en-US" altLang="ja-JP" dirty="0">
              <a:solidFill>
                <a:schemeClr val="tx1"/>
              </a:solidFill>
              <a:latin typeface="MS Mincho" panose="02020609040205080304" pitchFamily="49" charset="-128"/>
              <a:ea typeface="MS Mincho" panose="02020609040205080304" pitchFamily="49" charset="-128"/>
            </a:endParaRPr>
          </a:p>
          <a:p>
            <a:r>
              <a:rPr lang="ja-JP" altLang="en-US" sz="2000" dirty="0">
                <a:solidFill>
                  <a:schemeClr val="tx1"/>
                </a:solidFill>
                <a:latin typeface="MS Mincho" panose="02020609040205080304" pitchFamily="49" charset="-128"/>
                <a:ea typeface="MS Mincho" panose="02020609040205080304" pitchFamily="49" charset="-128"/>
              </a:rPr>
              <a:t>実装したデータベースはローカル環境で構築しましたが、ノートパソコンとパソコンの環境を切り替えながら開発を行ったため、共有データベースの便利さと重要性を感じました。今後、</a:t>
            </a:r>
            <a:r>
              <a:rPr lang="en-US" altLang="ja-JP" sz="2000" dirty="0">
                <a:solidFill>
                  <a:schemeClr val="tx1"/>
                </a:solidFill>
                <a:latin typeface="MS Mincho" panose="02020609040205080304" pitchFamily="49" charset="-128"/>
                <a:ea typeface="MS Mincho" panose="02020609040205080304" pitchFamily="49" charset="-128"/>
              </a:rPr>
              <a:t>AWS</a:t>
            </a:r>
            <a:r>
              <a:rPr lang="ja-JP" altLang="en-US" sz="2000" dirty="0">
                <a:solidFill>
                  <a:schemeClr val="tx1"/>
                </a:solidFill>
                <a:latin typeface="MS Mincho" panose="02020609040205080304" pitchFamily="49" charset="-128"/>
                <a:ea typeface="MS Mincho" panose="02020609040205080304" pitchFamily="49" charset="-128"/>
              </a:rPr>
              <a:t>などのクラウドシステムについて学習し、適用していきたいと思います。</a:t>
            </a: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ja-JP" altLang="en-US" b="1" dirty="0">
              <a:solidFill>
                <a:schemeClr val="tx1"/>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304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57ED-0831-9911-BA2A-B4B7D663674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0991D59-0DED-9F17-A787-C34BC01E65C1}"/>
              </a:ext>
            </a:extLst>
          </p:cNvPr>
          <p:cNvSpPr txBox="1"/>
          <p:nvPr/>
        </p:nvSpPr>
        <p:spPr>
          <a:xfrm>
            <a:off x="2759413" y="2705725"/>
            <a:ext cx="6673174" cy="1446550"/>
          </a:xfrm>
          <a:prstGeom prst="rect">
            <a:avLst/>
          </a:prstGeom>
          <a:noFill/>
        </p:spPr>
        <p:txBody>
          <a:bodyPr wrap="square" rtlCol="0">
            <a:spAutoFit/>
          </a:bodyPr>
          <a:lstStyle/>
          <a:p>
            <a:pPr algn="ctr"/>
            <a:r>
              <a:rPr lang="ja-JP" altLang="en-US" sz="4400" dirty="0">
                <a:latin typeface="MS Mincho" panose="02020609040205080304" pitchFamily="49" charset="-128"/>
                <a:ea typeface="MS Mincho" panose="02020609040205080304" pitchFamily="49" charset="-128"/>
              </a:rPr>
              <a:t>ご覧いただき誠に</a:t>
            </a:r>
            <a:endParaRPr lang="en-US" altLang="ja-JP" sz="4400" dirty="0">
              <a:latin typeface="MS Mincho" panose="02020609040205080304" pitchFamily="49" charset="-128"/>
              <a:ea typeface="MS Mincho" panose="02020609040205080304" pitchFamily="49" charset="-128"/>
            </a:endParaRPr>
          </a:p>
          <a:p>
            <a:pPr algn="ctr"/>
            <a:r>
              <a:rPr lang="ja-JP" altLang="en-US" sz="4400" dirty="0">
                <a:latin typeface="MS Mincho" panose="02020609040205080304" pitchFamily="49" charset="-128"/>
                <a:ea typeface="MS Mincho" panose="02020609040205080304" pitchFamily="49" charset="-128"/>
              </a:rPr>
              <a:t>ありがとうございます</a:t>
            </a:r>
            <a:endParaRPr kumimoji="1" lang="en-US" altLang="ja-JP" sz="4400" b="1"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E4173BF6-4271-BAEA-2D5D-ED5EBD90B7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AD21EA7-2863-4E2C-68F0-12D8F27B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26014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727FE-3A61-48C7-83B7-7988E617B3D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462467A9-1193-FBC2-E1B8-A56BC1797933}"/>
              </a:ext>
            </a:extLst>
          </p:cNvPr>
          <p:cNvSpPr txBox="1"/>
          <p:nvPr/>
        </p:nvSpPr>
        <p:spPr>
          <a:xfrm>
            <a:off x="74474" y="173982"/>
            <a:ext cx="3602581"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概要＆主な機能</a:t>
            </a:r>
          </a:p>
        </p:txBody>
      </p:sp>
      <p:cxnSp>
        <p:nvCxnSpPr>
          <p:cNvPr id="21" name="직선 연결선 20">
            <a:extLst>
              <a:ext uri="{FF2B5EF4-FFF2-40B4-BE49-F238E27FC236}">
                <a16:creationId xmlns:a16="http://schemas.microsoft.com/office/drawing/2014/main" id="{6E06CAC6-A72A-F7A1-76A7-FAF8BDA2445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18D3E00-9E65-17A2-934E-E75316F6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 name="TextBox 2">
            <a:extLst>
              <a:ext uri="{FF2B5EF4-FFF2-40B4-BE49-F238E27FC236}">
                <a16:creationId xmlns:a16="http://schemas.microsoft.com/office/drawing/2014/main" id="{908F0E75-2DC4-C149-0E71-022BB4E31BCF}"/>
              </a:ext>
            </a:extLst>
          </p:cNvPr>
          <p:cNvSpPr txBox="1"/>
          <p:nvPr/>
        </p:nvSpPr>
        <p:spPr>
          <a:xfrm>
            <a:off x="618178" y="1983472"/>
            <a:ext cx="4397358"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プロジェクト名：コミュニティサイト</a:t>
            </a:r>
            <a:endParaRPr lang="en-US" altLang="ja-JP" dirty="0">
              <a:latin typeface="MS Mincho" panose="02020609040205080304" pitchFamily="49" charset="-128"/>
              <a:ea typeface="MS Mincho" panose="02020609040205080304" pitchFamily="49" charset="-128"/>
            </a:endParaRPr>
          </a:p>
        </p:txBody>
      </p:sp>
      <p:cxnSp>
        <p:nvCxnSpPr>
          <p:cNvPr id="6" name="직선 연결선 5">
            <a:extLst>
              <a:ext uri="{FF2B5EF4-FFF2-40B4-BE49-F238E27FC236}">
                <a16:creationId xmlns:a16="http://schemas.microsoft.com/office/drawing/2014/main" id="{91BE5721-02FF-8300-432A-A7DFC3327235}"/>
              </a:ext>
            </a:extLst>
          </p:cNvPr>
          <p:cNvCxnSpPr/>
          <p:nvPr/>
        </p:nvCxnSpPr>
        <p:spPr>
          <a:xfrm>
            <a:off x="696000" y="242545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3A05B5-42E6-0561-451D-DEDEE3C35D74}"/>
              </a:ext>
            </a:extLst>
          </p:cNvPr>
          <p:cNvSpPr txBox="1"/>
          <p:nvPr/>
        </p:nvSpPr>
        <p:spPr>
          <a:xfrm>
            <a:off x="618178" y="2499742"/>
            <a:ext cx="64492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開発期間：</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日～</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31</a:t>
            </a:r>
            <a:r>
              <a:rPr kumimoji="1" lang="ja-JP" altLang="en-US" dirty="0">
                <a:latin typeface="MS Mincho" panose="02020609040205080304" pitchFamily="49" charset="-128"/>
                <a:ea typeface="MS Mincho" panose="02020609040205080304" pitchFamily="49" charset="-128"/>
              </a:rPr>
              <a:t>日（３週間）</a:t>
            </a:r>
            <a:endParaRPr lang="en-US" altLang="ja-JP" dirty="0">
              <a:latin typeface="MS Mincho" panose="02020609040205080304" pitchFamily="49" charset="-128"/>
              <a:ea typeface="MS Mincho" panose="02020609040205080304" pitchFamily="49" charset="-128"/>
            </a:endParaRPr>
          </a:p>
        </p:txBody>
      </p:sp>
      <p:cxnSp>
        <p:nvCxnSpPr>
          <p:cNvPr id="23" name="직선 연결선 22">
            <a:extLst>
              <a:ext uri="{FF2B5EF4-FFF2-40B4-BE49-F238E27FC236}">
                <a16:creationId xmlns:a16="http://schemas.microsoft.com/office/drawing/2014/main" id="{73D2BA42-092D-7699-A583-F35C1CD67CBB}"/>
              </a:ext>
            </a:extLst>
          </p:cNvPr>
          <p:cNvCxnSpPr/>
          <p:nvPr/>
        </p:nvCxnSpPr>
        <p:spPr>
          <a:xfrm>
            <a:off x="696000" y="294172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8A670F06-4394-E98A-80F7-300645E1339F}"/>
              </a:ext>
            </a:extLst>
          </p:cNvPr>
          <p:cNvSpPr txBox="1"/>
          <p:nvPr/>
        </p:nvSpPr>
        <p:spPr>
          <a:xfrm>
            <a:off x="618178" y="3016011"/>
            <a:ext cx="2089033"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開発人員：一人</a:t>
            </a:r>
          </a:p>
        </p:txBody>
      </p:sp>
      <p:cxnSp>
        <p:nvCxnSpPr>
          <p:cNvPr id="26" name="직선 연결선 25">
            <a:extLst>
              <a:ext uri="{FF2B5EF4-FFF2-40B4-BE49-F238E27FC236}">
                <a16:creationId xmlns:a16="http://schemas.microsoft.com/office/drawing/2014/main" id="{E9FE5825-2CBC-3862-5183-F1A2409B5129}"/>
              </a:ext>
            </a:extLst>
          </p:cNvPr>
          <p:cNvCxnSpPr/>
          <p:nvPr/>
        </p:nvCxnSpPr>
        <p:spPr>
          <a:xfrm>
            <a:off x="696000" y="3457995"/>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1FB54BB-D237-6A73-85F7-11627C353912}"/>
              </a:ext>
            </a:extLst>
          </p:cNvPr>
          <p:cNvSpPr txBox="1"/>
          <p:nvPr/>
        </p:nvSpPr>
        <p:spPr>
          <a:xfrm>
            <a:off x="618176" y="3529972"/>
            <a:ext cx="1098730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主な機能：</a:t>
            </a:r>
            <a:r>
              <a:rPr lang="ja-JP" altLang="en-US" sz="1800" dirty="0">
                <a:solidFill>
                  <a:srgbClr val="000000"/>
                </a:solidFill>
                <a:latin typeface="MS Mincho" panose="02020609040205080304" pitchFamily="49" charset="-128"/>
                <a:ea typeface="MS Mincho" panose="02020609040205080304" pitchFamily="49" charset="-128"/>
              </a:rPr>
              <a:t>新規登録＆ログイン＆ログアウト、プロフィールの編集＆退会、投稿の登録＆編集＆削除、</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9" name="직선 연결선 28">
            <a:extLst>
              <a:ext uri="{FF2B5EF4-FFF2-40B4-BE49-F238E27FC236}">
                <a16:creationId xmlns:a16="http://schemas.microsoft.com/office/drawing/2014/main" id="{14554C20-0A19-5F37-BCC0-931BC2AEF231}"/>
              </a:ext>
            </a:extLst>
          </p:cNvPr>
          <p:cNvCxnSpPr/>
          <p:nvPr/>
        </p:nvCxnSpPr>
        <p:spPr>
          <a:xfrm>
            <a:off x="696000" y="3971957"/>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D41A5C-E0BE-0407-788F-91B88D198087}"/>
              </a:ext>
            </a:extLst>
          </p:cNvPr>
          <p:cNvSpPr txBox="1"/>
          <p:nvPr/>
        </p:nvSpPr>
        <p:spPr>
          <a:xfrm>
            <a:off x="613043" y="4043933"/>
            <a:ext cx="10969670"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solidFill>
                  <a:srgbClr val="000000"/>
                </a:solidFill>
                <a:latin typeface="MS Mincho" panose="02020609040205080304" pitchFamily="49" charset="-128"/>
                <a:ea typeface="MS Mincho" panose="02020609040205080304" pitchFamily="49" charset="-128"/>
              </a:rPr>
              <a:t>コメント</a:t>
            </a:r>
            <a:r>
              <a:rPr lang="ja-JP" altLang="en-US" sz="1800" dirty="0">
                <a:solidFill>
                  <a:srgbClr val="000000"/>
                </a:solidFill>
                <a:latin typeface="MS Mincho" panose="02020609040205080304" pitchFamily="49" charset="-128"/>
                <a:ea typeface="MS Mincho" panose="02020609040205080304" pitchFamily="49" charset="-128"/>
              </a:rPr>
              <a:t>の登録＆削除、</a:t>
            </a:r>
            <a:r>
              <a:rPr lang="ja-JP" altLang="en-US" dirty="0">
                <a:latin typeface="MS Mincho" panose="02020609040205080304" pitchFamily="49" charset="-128"/>
                <a:ea typeface="MS Mincho" panose="02020609040205080304" pitchFamily="49" charset="-128"/>
              </a:rPr>
              <a:t>多くの支持を受けた投稿の表示</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カルーセル、最新の投稿の表示、</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6" name="직선 연결선 45">
            <a:extLst>
              <a:ext uri="{FF2B5EF4-FFF2-40B4-BE49-F238E27FC236}">
                <a16:creationId xmlns:a16="http://schemas.microsoft.com/office/drawing/2014/main" id="{517E9E6D-8602-51ED-220E-410DEEB74684}"/>
              </a:ext>
            </a:extLst>
          </p:cNvPr>
          <p:cNvCxnSpPr/>
          <p:nvPr/>
        </p:nvCxnSpPr>
        <p:spPr>
          <a:xfrm>
            <a:off x="690867" y="448591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C07F6B7-C3C3-25B7-D3FC-3282FA57966B}"/>
              </a:ext>
            </a:extLst>
          </p:cNvPr>
          <p:cNvSpPr txBox="1"/>
          <p:nvPr/>
        </p:nvSpPr>
        <p:spPr>
          <a:xfrm>
            <a:off x="613043" y="4557894"/>
            <a:ext cx="10607391"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多く推薦されたアーティストの表示、 </a:t>
            </a:r>
            <a:r>
              <a:rPr lang="en-US" altLang="ja-JP" dirty="0">
                <a:latin typeface="MS Mincho" panose="02020609040205080304" pitchFamily="49" charset="-128"/>
                <a:ea typeface="MS Mincho" panose="02020609040205080304" pitchFamily="49" charset="-128"/>
              </a:rPr>
              <a:t>YouTube</a:t>
            </a:r>
            <a:r>
              <a:rPr lang="ja-JP" altLang="en-US" dirty="0">
                <a:latin typeface="MS Mincho" panose="02020609040205080304" pitchFamily="49" charset="-128"/>
                <a:ea typeface="MS Mincho" panose="02020609040205080304" pitchFamily="49" charset="-128"/>
              </a:rPr>
              <a:t>リンクからサムネイルを取得</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動画再生</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8" name="직선 연결선 47">
            <a:extLst>
              <a:ext uri="{FF2B5EF4-FFF2-40B4-BE49-F238E27FC236}">
                <a16:creationId xmlns:a16="http://schemas.microsoft.com/office/drawing/2014/main" id="{05143811-9466-7BB4-79CB-E5F8871A72B4}"/>
              </a:ext>
            </a:extLst>
          </p:cNvPr>
          <p:cNvCxnSpPr/>
          <p:nvPr/>
        </p:nvCxnSpPr>
        <p:spPr>
          <a:xfrm>
            <a:off x="690867" y="499987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8A14153-C57B-8DBF-71A5-80B6B2AD01CD}"/>
              </a:ext>
            </a:extLst>
          </p:cNvPr>
          <p:cNvSpPr txBox="1"/>
          <p:nvPr/>
        </p:nvSpPr>
        <p:spPr>
          <a:xfrm>
            <a:off x="613043" y="5071855"/>
            <a:ext cx="3877985"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サイトの中で投稿</a:t>
            </a:r>
            <a:r>
              <a:rPr lang="ja-JP" altLang="en-US" dirty="0">
                <a:latin typeface="MS Mincho" panose="02020609040205080304" pitchFamily="49" charset="-128"/>
                <a:ea typeface="MS Mincho" panose="02020609040205080304" pitchFamily="49" charset="-128"/>
              </a:rPr>
              <a:t>検索</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 name="직선 연결선 3">
            <a:extLst>
              <a:ext uri="{FF2B5EF4-FFF2-40B4-BE49-F238E27FC236}">
                <a16:creationId xmlns:a16="http://schemas.microsoft.com/office/drawing/2014/main" id="{BF512422-B766-FEB3-4829-C90E4D5AFBCE}"/>
              </a:ext>
            </a:extLst>
          </p:cNvPr>
          <p:cNvCxnSpPr/>
          <p:nvPr/>
        </p:nvCxnSpPr>
        <p:spPr>
          <a:xfrm>
            <a:off x="690867" y="5513839"/>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78A14153-C57B-8DBF-71A5-80B6B2AD01CD}"/>
              </a:ext>
            </a:extLst>
          </p:cNvPr>
          <p:cNvSpPr txBox="1"/>
          <p:nvPr/>
        </p:nvSpPr>
        <p:spPr>
          <a:xfrm>
            <a:off x="613043" y="5585815"/>
            <a:ext cx="4743606"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solidFill>
                  <a:srgbClr val="000000"/>
                </a:solidFill>
                <a:latin typeface="MS Mincho" panose="02020609040205080304" pitchFamily="49" charset="-128"/>
                <a:ea typeface="MS Mincho" panose="02020609040205080304" pitchFamily="49" charset="-128"/>
              </a:rPr>
              <a:t>使用パータ</a:t>
            </a:r>
            <a:r>
              <a:rPr lang="ja-JP" altLang="en-US" dirty="0" smtClean="0">
                <a:solidFill>
                  <a:srgbClr val="000000"/>
                </a:solidFill>
                <a:latin typeface="MS Mincho" panose="02020609040205080304" pitchFamily="49" charset="-128"/>
                <a:ea typeface="MS Mincho" panose="02020609040205080304" pitchFamily="49" charset="-128"/>
              </a:rPr>
              <a:t>ン：</a:t>
            </a:r>
            <a:r>
              <a:rPr lang="en-US" altLang="ja-JP" dirty="0" smtClean="0">
                <a:solidFill>
                  <a:srgbClr val="000000"/>
                </a:solidFill>
                <a:latin typeface="MS Mincho" panose="02020609040205080304" pitchFamily="49" charset="-128"/>
                <a:ea typeface="MS Mincho" panose="02020609040205080304" pitchFamily="49" charset="-128"/>
              </a:rPr>
              <a:t>MVC</a:t>
            </a:r>
            <a:r>
              <a:rPr lang="ja-JP" altLang="en-US" dirty="0" smtClean="0">
                <a:solidFill>
                  <a:srgbClr val="000000"/>
                </a:solidFill>
                <a:latin typeface="MS Mincho" panose="02020609040205080304" pitchFamily="49" charset="-128"/>
                <a:ea typeface="MS Mincho" panose="02020609040205080304" pitchFamily="49" charset="-128"/>
              </a:rPr>
              <a:t>パータン、</a:t>
            </a:r>
            <a:r>
              <a:rPr lang="en-US" altLang="ja-JP" dirty="0" smtClean="0">
                <a:solidFill>
                  <a:srgbClr val="000000"/>
                </a:solidFill>
                <a:latin typeface="MS Mincho" panose="02020609040205080304" pitchFamily="49" charset="-128"/>
                <a:ea typeface="MS Mincho" panose="02020609040205080304" pitchFamily="49" charset="-128"/>
              </a:rPr>
              <a:t>DO</a:t>
            </a:r>
            <a:r>
              <a:rPr lang="ja-JP" altLang="en-US" smtClean="0">
                <a:solidFill>
                  <a:srgbClr val="000000"/>
                </a:solidFill>
                <a:latin typeface="MS Mincho" panose="02020609040205080304" pitchFamily="49" charset="-128"/>
                <a:ea typeface="MS Mincho" panose="02020609040205080304" pitchFamily="49" charset="-128"/>
              </a:rPr>
              <a:t>パータン</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0" name="직선 연결선 19">
            <a:extLst>
              <a:ext uri="{FF2B5EF4-FFF2-40B4-BE49-F238E27FC236}">
                <a16:creationId xmlns:a16="http://schemas.microsoft.com/office/drawing/2014/main" id="{BF512422-B766-FEB3-4829-C90E4D5AFBCE}"/>
              </a:ext>
            </a:extLst>
          </p:cNvPr>
          <p:cNvCxnSpPr/>
          <p:nvPr/>
        </p:nvCxnSpPr>
        <p:spPr>
          <a:xfrm>
            <a:off x="690867" y="6027799"/>
            <a:ext cx="1080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01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3395-DA05-69A3-6A41-094CD142F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D38D184-3120-C7A4-8B45-A7A0B036031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0B41598-0195-995F-C188-D200FE9B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27" name="TextBox 26">
            <a:extLst>
              <a:ext uri="{FF2B5EF4-FFF2-40B4-BE49-F238E27FC236}">
                <a16:creationId xmlns:a16="http://schemas.microsoft.com/office/drawing/2014/main" id="{9F6CFD5C-AC25-E819-AF7B-E4ABFEA89098}"/>
              </a:ext>
            </a:extLst>
          </p:cNvPr>
          <p:cNvSpPr txBox="1"/>
          <p:nvPr/>
        </p:nvSpPr>
        <p:spPr>
          <a:xfrm>
            <a:off x="74474" y="193438"/>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pic>
        <p:nvPicPr>
          <p:cNvPr id="13" name="그림 12" descr="그래픽, 폰트, 그래픽 디자인, 디자인이(가) 표시된 사진&#10;&#10;자동 생성된 설명">
            <a:extLst>
              <a:ext uri="{FF2B5EF4-FFF2-40B4-BE49-F238E27FC236}">
                <a16:creationId xmlns:a16="http://schemas.microsoft.com/office/drawing/2014/main" id="{10945A1B-D515-1E87-3C3B-8C481446C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47" y="1178161"/>
            <a:ext cx="2325594" cy="786826"/>
          </a:xfrm>
          <a:prstGeom prst="rect">
            <a:avLst/>
          </a:prstGeom>
        </p:spPr>
      </p:pic>
      <p:pic>
        <p:nvPicPr>
          <p:cNvPr id="16" name="그림 15" descr="그래픽, 폰트, 그래픽 디자인, 디자인이(가) 표시된 사진&#10;&#10;자동 생성된 설명">
            <a:extLst>
              <a:ext uri="{FF2B5EF4-FFF2-40B4-BE49-F238E27FC236}">
                <a16:creationId xmlns:a16="http://schemas.microsoft.com/office/drawing/2014/main" id="{247631C1-C6B8-BDCA-8BFA-9DE6263569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3226" y="1178161"/>
            <a:ext cx="1616732" cy="1000834"/>
          </a:xfrm>
          <a:prstGeom prst="rect">
            <a:avLst/>
          </a:prstGeom>
        </p:spPr>
      </p:pic>
      <p:pic>
        <p:nvPicPr>
          <p:cNvPr id="19" name="그림 18" descr="그래픽, 폰트, 그래픽 디자인, 디자인이(가) 표시된 사진&#10;&#10;자동 생성된 설명">
            <a:extLst>
              <a:ext uri="{FF2B5EF4-FFF2-40B4-BE49-F238E27FC236}">
                <a16:creationId xmlns:a16="http://schemas.microsoft.com/office/drawing/2014/main" id="{743DC6C4-E692-5EE5-7488-42F18B62F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288" y="1021078"/>
            <a:ext cx="1936881" cy="1369066"/>
          </a:xfrm>
          <a:prstGeom prst="rect">
            <a:avLst/>
          </a:prstGeom>
        </p:spPr>
      </p:pic>
      <p:pic>
        <p:nvPicPr>
          <p:cNvPr id="38" name="그림 37" descr="그래픽, 그래픽 디자인이(가) 표시된 사진&#10;&#10;자동 생성된 설명">
            <a:extLst>
              <a:ext uri="{FF2B5EF4-FFF2-40B4-BE49-F238E27FC236}">
                <a16:creationId xmlns:a16="http://schemas.microsoft.com/office/drawing/2014/main" id="{8EF9311E-10FC-720C-D93D-43D2A2BCE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99" y="1047399"/>
            <a:ext cx="1524809" cy="1524809"/>
          </a:xfrm>
          <a:prstGeom prst="rect">
            <a:avLst/>
          </a:prstGeom>
        </p:spPr>
      </p:pic>
      <p:pic>
        <p:nvPicPr>
          <p:cNvPr id="40" name="그림 39" descr="다채로움, 그래픽이(가) 표시된 사진&#10;&#10;자동 생성된 설명">
            <a:extLst>
              <a:ext uri="{FF2B5EF4-FFF2-40B4-BE49-F238E27FC236}">
                <a16:creationId xmlns:a16="http://schemas.microsoft.com/office/drawing/2014/main" id="{CA2FBA2C-27AC-C85C-0DC9-8CD9B2C70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287" y="1243826"/>
            <a:ext cx="2314381" cy="1131956"/>
          </a:xfrm>
          <a:prstGeom prst="rect">
            <a:avLst/>
          </a:prstGeom>
        </p:spPr>
      </p:pic>
      <p:pic>
        <p:nvPicPr>
          <p:cNvPr id="42" name="그림 41" descr="폰트, 그래픽, 로고, 상징이(가) 표시된 사진&#10;&#10;자동 생성된 설명">
            <a:extLst>
              <a:ext uri="{FF2B5EF4-FFF2-40B4-BE49-F238E27FC236}">
                <a16:creationId xmlns:a16="http://schemas.microsoft.com/office/drawing/2014/main" id="{198627E7-7B0C-C356-2BC1-FA1AAD63E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137" y="2844377"/>
            <a:ext cx="2191133" cy="1169245"/>
          </a:xfrm>
          <a:prstGeom prst="rect">
            <a:avLst/>
          </a:prstGeom>
        </p:spPr>
      </p:pic>
      <p:pic>
        <p:nvPicPr>
          <p:cNvPr id="52" name="그림 51" descr="그래픽, 폰트, 스크린샷, 로고이(가) 표시된 사진&#10;&#10;자동 생성된 설명">
            <a:extLst>
              <a:ext uri="{FF2B5EF4-FFF2-40B4-BE49-F238E27FC236}">
                <a16:creationId xmlns:a16="http://schemas.microsoft.com/office/drawing/2014/main" id="{4D06B4C9-953C-C894-7CE5-2C8B9CB50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1592" y="2926625"/>
            <a:ext cx="1354345" cy="1354345"/>
          </a:xfrm>
          <a:prstGeom prst="rect">
            <a:avLst/>
          </a:prstGeom>
        </p:spPr>
      </p:pic>
      <p:pic>
        <p:nvPicPr>
          <p:cNvPr id="54" name="그림 53" descr="로고, 상징, 그래픽, 클립아트이(가) 표시된 사진&#10;&#10;자동 생성된 설명">
            <a:extLst>
              <a:ext uri="{FF2B5EF4-FFF2-40B4-BE49-F238E27FC236}">
                <a16:creationId xmlns:a16="http://schemas.microsoft.com/office/drawing/2014/main" id="{7A6BF560-562F-9F97-92F2-D371115C1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41" y="2911904"/>
            <a:ext cx="1369066" cy="1369066"/>
          </a:xfrm>
          <a:prstGeom prst="rect">
            <a:avLst/>
          </a:prstGeom>
        </p:spPr>
      </p:pic>
      <p:pic>
        <p:nvPicPr>
          <p:cNvPr id="56" name="그림 55" descr="그래픽, 상징, 로고, 디자인이(가) 표시된 사진&#10;&#10;자동 생성된 설명">
            <a:extLst>
              <a:ext uri="{FF2B5EF4-FFF2-40B4-BE49-F238E27FC236}">
                <a16:creationId xmlns:a16="http://schemas.microsoft.com/office/drawing/2014/main" id="{6FC4FCB1-67D6-6DA6-F431-03804D341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798" y="2846258"/>
            <a:ext cx="1524809" cy="1524809"/>
          </a:xfrm>
          <a:prstGeom prst="rect">
            <a:avLst/>
          </a:prstGeom>
        </p:spPr>
      </p:pic>
      <p:pic>
        <p:nvPicPr>
          <p:cNvPr id="58" name="그림 57" descr="클립아트, 만화 영화, 일러스트레이션, 고양이이(가) 표시된 사진&#10;&#10;자동 생성된 설명">
            <a:extLst>
              <a:ext uri="{FF2B5EF4-FFF2-40B4-BE49-F238E27FC236}">
                <a16:creationId xmlns:a16="http://schemas.microsoft.com/office/drawing/2014/main" id="{74174D9A-3EBE-9172-8B28-B8FA6A972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133" y="4765457"/>
            <a:ext cx="1899933" cy="1354344"/>
          </a:xfrm>
          <a:prstGeom prst="rect">
            <a:avLst/>
          </a:prstGeom>
        </p:spPr>
      </p:pic>
      <p:pic>
        <p:nvPicPr>
          <p:cNvPr id="60" name="그림 59" descr="그래픽, 폰트, 로고, 텍스트이(가) 표시된 사진&#10;&#10;자동 생성된 설명">
            <a:extLst>
              <a:ext uri="{FF2B5EF4-FFF2-40B4-BE49-F238E27FC236}">
                <a16:creationId xmlns:a16="http://schemas.microsoft.com/office/drawing/2014/main" id="{FA032D48-BB81-D3DC-AF2C-41B2AEAE2D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8762" y="4371067"/>
            <a:ext cx="2143125" cy="2143125"/>
          </a:xfrm>
          <a:prstGeom prst="rect">
            <a:avLst/>
          </a:prstGeom>
        </p:spPr>
      </p:pic>
      <p:pic>
        <p:nvPicPr>
          <p:cNvPr id="62" name="그림 61" descr="원, 스크린샷, 그래픽, 디자인이(가) 표시된 사진&#10;&#10;자동 생성된 설명">
            <a:extLst>
              <a:ext uri="{FF2B5EF4-FFF2-40B4-BE49-F238E27FC236}">
                <a16:creationId xmlns:a16="http://schemas.microsoft.com/office/drawing/2014/main" id="{B82FBDF9-0B2C-BFC1-0D38-E99E94D85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1945" y="4795917"/>
            <a:ext cx="1311916" cy="1488143"/>
          </a:xfrm>
          <a:prstGeom prst="rect">
            <a:avLst/>
          </a:prstGeom>
        </p:spPr>
      </p:pic>
      <p:pic>
        <p:nvPicPr>
          <p:cNvPr id="64" name="그림 63" descr="스크린샷, 직사각형, 사각형, 블루이(가) 표시된 사진&#10;&#10;자동 생성된 설명">
            <a:extLst>
              <a:ext uri="{FF2B5EF4-FFF2-40B4-BE49-F238E27FC236}">
                <a16:creationId xmlns:a16="http://schemas.microsoft.com/office/drawing/2014/main" id="{727E0ADC-7268-49C5-AF81-3888EEE09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1557" y="4581199"/>
            <a:ext cx="1787840" cy="2065949"/>
          </a:xfrm>
          <a:prstGeom prst="rect">
            <a:avLst/>
          </a:prstGeom>
        </p:spPr>
      </p:pic>
    </p:spTree>
    <p:extLst>
      <p:ext uri="{BB962C8B-B14F-4D97-AF65-F5344CB8AC3E}">
        <p14:creationId xmlns:p14="http://schemas.microsoft.com/office/powerpoint/2010/main" val="17337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70E8-9587-DEB6-B5D7-1C71F65BFEA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2374148-FE14-FC9D-10EA-62B59A56E83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C7A8103-09AD-0DF0-15FE-5323E2FF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2824DBF1-D783-F459-EB9C-7BF655A68F8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DB</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pic>
        <p:nvPicPr>
          <p:cNvPr id="7" name="그림 6" descr="텍스트, 폰트, 스크린샷, 도표이(가) 표시된 사진&#10;&#10;자동 생성된 설명">
            <a:extLst>
              <a:ext uri="{FF2B5EF4-FFF2-40B4-BE49-F238E27FC236}">
                <a16:creationId xmlns:a16="http://schemas.microsoft.com/office/drawing/2014/main" id="{6674A8C2-110B-F2DB-CB2A-2943AED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 y="1334538"/>
            <a:ext cx="11720576" cy="4861981"/>
          </a:xfrm>
          <a:prstGeom prst="rect">
            <a:avLst/>
          </a:prstGeom>
        </p:spPr>
      </p:pic>
    </p:spTree>
    <p:extLst>
      <p:ext uri="{BB962C8B-B14F-4D97-AF65-F5344CB8AC3E}">
        <p14:creationId xmlns:p14="http://schemas.microsoft.com/office/powerpoint/2010/main" val="31829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2876-FE50-A4E9-427A-879619F5948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A4725DB-C407-6134-60BD-3FF22D88DEE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B44A8B2-0694-0611-D29A-5C7646DB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A378260-23D1-D251-D0D4-2D98EC7AAFDE}"/>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0E8C72CB-F0C2-F76F-B83E-8089414A3967}"/>
              </a:ext>
            </a:extLst>
          </p:cNvPr>
          <p:cNvGraphicFramePr>
            <a:graphicFrameLocks noGrp="1"/>
          </p:cNvGraphicFramePr>
          <p:nvPr>
            <p:extLst>
              <p:ext uri="{D42A27DB-BD31-4B8C-83A1-F6EECF244321}">
                <p14:modId xmlns:p14="http://schemas.microsoft.com/office/powerpoint/2010/main" val="457754569"/>
              </p:ext>
            </p:extLst>
          </p:nvPr>
        </p:nvGraphicFramePr>
        <p:xfrm>
          <a:off x="301556" y="2013106"/>
          <a:ext cx="11585644" cy="146880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7200">
                <a:tc>
                  <a:txBody>
                    <a:bodyPr/>
                    <a:lstStyle/>
                    <a:p>
                      <a:r>
                        <a:rPr lang="ja-JP" altLang="en-US" sz="1800" dirty="0">
                          <a:solidFill>
                            <a:srgbClr val="000000"/>
                          </a:solidFill>
                          <a:latin typeface="MS Mincho" panose="02020609040205080304" pitchFamily="49" charset="-128"/>
                          <a:ea typeface="MS Mincho" panose="02020609040205080304" pitchFamily="49" charset="-128"/>
                        </a:rPr>
                        <a:t>インデックスページ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サイトのメインビジュアルページに移動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6408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サイトの紹介</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/footer/about.do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サイトの開発目的と主なサービスを紹介するページに移動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bl>
          </a:graphicData>
        </a:graphic>
      </p:graphicFrame>
      <p:sp>
        <p:nvSpPr>
          <p:cNvPr id="4" name="TextBox 3">
            <a:extLst>
              <a:ext uri="{FF2B5EF4-FFF2-40B4-BE49-F238E27FC236}">
                <a16:creationId xmlns:a16="http://schemas.microsoft.com/office/drawing/2014/main" id="{0E0CC598-F226-6CDC-1AAE-E9676B224404}"/>
              </a:ext>
            </a:extLst>
          </p:cNvPr>
          <p:cNvSpPr txBox="1"/>
          <p:nvPr/>
        </p:nvSpPr>
        <p:spPr>
          <a:xfrm>
            <a:off x="3754635" y="1243946"/>
            <a:ext cx="4679486"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インデックスとフッター関連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41573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7155-79FD-FA64-9C31-A2136236815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2C25F5A-3AC8-3974-1158-B45C07059D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FED33E5-D6B0-0DA9-7CA1-177FFAB3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E9F3656-69C9-D4C8-6290-A9DB10349A8C}"/>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DD15AFF7-F609-573A-EB1D-AFD113DA69F3}"/>
              </a:ext>
            </a:extLst>
          </p:cNvPr>
          <p:cNvGraphicFramePr>
            <a:graphicFrameLocks noGrp="1"/>
          </p:cNvGraphicFramePr>
          <p:nvPr>
            <p:extLst>
              <p:ext uri="{D42A27DB-BD31-4B8C-83A1-F6EECF244321}">
                <p14:modId xmlns:p14="http://schemas.microsoft.com/office/powerpoint/2010/main" val="2255204789"/>
              </p:ext>
            </p:extLst>
          </p:nvPr>
        </p:nvGraphicFramePr>
        <p:xfrm>
          <a:off x="301556" y="2013106"/>
          <a:ext cx="11585644" cy="407301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/users/signup.do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新規登録ページに移動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en-US" altLang="ja-JP" dirty="0">
                          <a:solidFill>
                            <a:schemeClr val="tx1"/>
                          </a:solidFill>
                          <a:latin typeface="MS Mincho" panose="02020609040205080304" pitchFamily="49" charset="-128"/>
                          <a:ea typeface="MS Mincho" panose="02020609040205080304" pitchFamily="49" charset="-128"/>
                        </a:rPr>
                        <a:t>ID</a:t>
                      </a:r>
                      <a:r>
                        <a:rPr kumimoji="1" lang="ja-JP" altLang="en-US" dirty="0">
                          <a:solidFill>
                            <a:schemeClr val="tx1"/>
                          </a:solidFill>
                          <a:latin typeface="MS Mincho" panose="02020609040205080304" pitchFamily="49" charset="-128"/>
                          <a:ea typeface="MS Mincho" panose="02020609040205080304" pitchFamily="49" charset="-128"/>
                        </a:rPr>
                        <a:t>確認</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/users/idCheck.do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/users/nicknameCheck.do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/users/emailCheck.do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認証コード送信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/users/sendEmail.do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ユーザーが入力したメールアドレスに</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認証コードを送信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/users/access.do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ユーザーが入力した情報で</a:t>
                      </a:r>
                      <a:r>
                        <a:rPr lang="ja-JP" altLang="en-US" sz="1800" dirty="0">
                          <a:solidFill>
                            <a:srgbClr val="000000"/>
                          </a:solidFill>
                          <a:latin typeface="MS Mincho" panose="02020609040205080304" pitchFamily="49" charset="-128"/>
                          <a:ea typeface="MS Mincho" panose="02020609040205080304" pitchFamily="49" charset="-128"/>
                        </a:rPr>
                        <a:t>新規登録</a:t>
                      </a:r>
                      <a:r>
                        <a:rPr kumimoji="1" lang="ja-JP" altLang="en-US" sz="1800" dirty="0">
                          <a:solidFill>
                            <a:schemeClr val="tx1"/>
                          </a:solidFill>
                          <a:latin typeface="MS Mincho" panose="02020609040205080304" pitchFamily="49" charset="-128"/>
                          <a:ea typeface="MS Mincho" panose="02020609040205080304" pitchFamily="49" charset="-128"/>
                        </a:rPr>
                        <a:t>して、</a:t>
                      </a:r>
                      <a:endParaRPr kumimoji="1" lang="en-US" altLang="ja-JP" sz="1800" dirty="0">
                        <a:solidFill>
                          <a:schemeClr val="tx1"/>
                        </a:solidFill>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25682587"/>
                  </a:ext>
                </a:extLst>
              </a:tr>
            </a:tbl>
          </a:graphicData>
        </a:graphic>
      </p:graphicFrame>
      <p:sp>
        <p:nvSpPr>
          <p:cNvPr id="4" name="TextBox 3">
            <a:extLst>
              <a:ext uri="{FF2B5EF4-FFF2-40B4-BE49-F238E27FC236}">
                <a16:creationId xmlns:a16="http://schemas.microsoft.com/office/drawing/2014/main" id="{7C0B9FC0-5D83-DB80-2536-7D529407F113}"/>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68670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E2E1-47B6-6B5E-5B30-D7BC5875F8B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EA29FE6-94DA-BE3A-BBB3-97FD31DD12D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6568131-FB0B-89F7-57D5-7863EB09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F14C235B-713A-52EA-DB18-F88E6EF8E66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E0FCFE8E-F428-AC8A-EDB5-A5E621F984B8}"/>
              </a:ext>
            </a:extLst>
          </p:cNvPr>
          <p:cNvGraphicFramePr>
            <a:graphicFrameLocks noGrp="1"/>
          </p:cNvGraphicFramePr>
          <p:nvPr>
            <p:extLst>
              <p:ext uri="{D42A27DB-BD31-4B8C-83A1-F6EECF244321}">
                <p14:modId xmlns:p14="http://schemas.microsoft.com/office/powerpoint/2010/main" val="718168271"/>
              </p:ext>
            </p:extLst>
          </p:nvPr>
        </p:nvGraphicFramePr>
        <p:xfrm>
          <a:off x="301556" y="2013106"/>
          <a:ext cx="11585644" cy="448416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sz="1800" dirty="0">
                          <a:solidFill>
                            <a:srgbClr val="000000"/>
                          </a:solidFill>
                          <a:latin typeface="MS Mincho" panose="02020609040205080304" pitchFamily="49" charset="-128"/>
                          <a:ea typeface="MS Mincho" panose="02020609040205080304" pitchFamily="49" charset="-128"/>
                        </a:rPr>
                        <a:t>ログインページ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ログインページに移動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144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ログイン</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入力された</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とパスワードが</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つのカラム内に存在するか確認し、結果を返す。</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存在する場合は、該当カラムをオブジェクトとしてユーザーセッションを生成し、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24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ログアウト</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ユーザーセッションを無効化し、</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400080">
                <a:tc>
                  <a:txBody>
                    <a:bodyPr/>
                    <a:lstStyle/>
                    <a:p>
                      <a:r>
                        <a:rPr lang="ja-JP" altLang="en-US" dirty="0">
                          <a:latin typeface="MS Mincho" panose="02020609040205080304" pitchFamily="49" charset="-128"/>
                          <a:ea typeface="MS Mincho" panose="02020609040205080304" pitchFamily="49" charset="-128"/>
                        </a:rPr>
                        <a:t>ユーザーセッションの情報確認ページ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プロフィールページに移動する前、</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確認するページに移動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041477216"/>
                  </a:ext>
                </a:extLst>
              </a:tr>
              <a:tr h="240000">
                <a:tc>
                  <a:txBody>
                    <a:bodyPr/>
                    <a:lstStyle/>
                    <a:p>
                      <a:r>
                        <a:rPr lang="ja-JP" altLang="en-US" dirty="0">
                          <a:latin typeface="MS Mincho" panose="02020609040205080304" pitchFamily="49" charset="-128"/>
                          <a:ea typeface="MS Mincho" panose="02020609040205080304" pitchFamily="49" charset="-128"/>
                        </a:rPr>
                        <a:t>ユーザーセッションの情報確認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ユーザーセッションのパスワードを確認し</a:t>
                      </a:r>
                      <a:r>
                        <a:rPr lang="en-US" altLang="ja-JP" dirty="0">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307694313"/>
                  </a:ext>
                </a:extLst>
              </a:tr>
            </a:tbl>
          </a:graphicData>
        </a:graphic>
      </p:graphicFrame>
      <p:sp>
        <p:nvSpPr>
          <p:cNvPr id="4" name="TextBox 3">
            <a:extLst>
              <a:ext uri="{FF2B5EF4-FFF2-40B4-BE49-F238E27FC236}">
                <a16:creationId xmlns:a16="http://schemas.microsoft.com/office/drawing/2014/main" id="{DA3C70BB-2A29-CA88-B058-C34B968341E8}"/>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174898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1352</TotalTime>
  <Words>6445</Words>
  <Application>Microsoft Office PowerPoint</Application>
  <PresentationFormat>와이드스크린</PresentationFormat>
  <Paragraphs>439</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MS Mincho</vt:lpstr>
      <vt:lpstr>游ゴシック</vt:lpstr>
      <vt:lpstr>游ゴシック Light</vt:lpstr>
      <vt:lpstr>Arial</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재형 전</dc:creator>
  <cp:lastModifiedBy>최용욱최용욱</cp:lastModifiedBy>
  <cp:revision>96</cp:revision>
  <dcterms:created xsi:type="dcterms:W3CDTF">2024-10-31T08:29:23Z</dcterms:created>
  <dcterms:modified xsi:type="dcterms:W3CDTF">2024-11-06T05:51:40Z</dcterms:modified>
</cp:coreProperties>
</file>